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28"/>
  </p:notesMasterIdLst>
  <p:sldIdLst>
    <p:sldId id="438" r:id="rId6"/>
    <p:sldId id="436" r:id="rId7"/>
    <p:sldId id="510" r:id="rId8"/>
    <p:sldId id="481" r:id="rId9"/>
    <p:sldId id="477" r:id="rId10"/>
    <p:sldId id="483" r:id="rId11"/>
    <p:sldId id="493" r:id="rId12"/>
    <p:sldId id="479" r:id="rId13"/>
    <p:sldId id="489" r:id="rId14"/>
    <p:sldId id="503" r:id="rId15"/>
    <p:sldId id="504" r:id="rId16"/>
    <p:sldId id="505" r:id="rId17"/>
    <p:sldId id="499" r:id="rId18"/>
    <p:sldId id="486" r:id="rId19"/>
    <p:sldId id="490" r:id="rId20"/>
    <p:sldId id="507" r:id="rId21"/>
    <p:sldId id="508" r:id="rId22"/>
    <p:sldId id="509" r:id="rId23"/>
    <p:sldId id="496" r:id="rId24"/>
    <p:sldId id="485" r:id="rId25"/>
    <p:sldId id="497" r:id="rId26"/>
    <p:sldId id="500"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0BE0FA-7FD0-E5C3-BF0A-EE3F88EE094A}" name="Richard Ottens" initials="RO" userId="bbda4ff25d0d6e3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E4"/>
    <a:srgbClr val="C4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FC1A57-6968-45C4-9A21-E1943EA5F479}" v="6" dt="2024-01-02T15:15:01.76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2347" autoAdjust="0"/>
  </p:normalViewPr>
  <p:slideViewPr>
    <p:cSldViewPr snapToGrid="0">
      <p:cViewPr varScale="1">
        <p:scale>
          <a:sx n="60" d="100"/>
          <a:sy n="60" d="100"/>
        </p:scale>
        <p:origin x="1459"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2D9D5-2A75-43C9-B092-296B9C07457B}" type="datetimeFigureOut">
              <a:rPr lang="nl-NL" smtClean="0"/>
              <a:t>8-1-2025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30C66-7978-49C1-8C07-E218A4AF1859}" type="slidenum">
              <a:rPr lang="nl-NL" smtClean="0"/>
              <a:t>‹nr.›</a:t>
            </a:fld>
            <a:endParaRPr lang="nl-NL"/>
          </a:p>
        </p:txBody>
      </p:sp>
    </p:spTree>
    <p:extLst>
      <p:ext uri="{BB962C8B-B14F-4D97-AF65-F5344CB8AC3E}">
        <p14:creationId xmlns:p14="http://schemas.microsoft.com/office/powerpoint/2010/main" val="107117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ier.nu/wat-kun-je-zelf-doen/dit-is-impact-van-jouw-reis-op-het-klimaa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Vermoedelijk</a:t>
            </a:r>
            <a:r>
              <a:rPr lang="nl-NL" baseline="0" dirty="0"/>
              <a:t> kan 25% van de polibezoeken structureel op afstand</a:t>
            </a:r>
          </a:p>
          <a:p>
            <a:r>
              <a:rPr lang="nl-NL" baseline="0" dirty="0"/>
              <a:t>Dit is niet specifiek bekeken voor longpoli, wellicht is hier meer mogelijk?</a:t>
            </a:r>
            <a:endParaRPr lang="nl-NL" dirty="0"/>
          </a:p>
        </p:txBody>
      </p:sp>
      <p:sp>
        <p:nvSpPr>
          <p:cNvPr id="4" name="Tijdelijke aanduiding voor dianummer 3"/>
          <p:cNvSpPr>
            <a:spLocks noGrp="1"/>
          </p:cNvSpPr>
          <p:nvPr>
            <p:ph type="sldNum" sz="quarter" idx="10"/>
          </p:nvPr>
        </p:nvSpPr>
        <p:spPr/>
        <p:txBody>
          <a:bodyPr/>
          <a:lstStyle/>
          <a:p>
            <a:fld id="{2AD30C66-7978-49C1-8C07-E218A4AF1859}" type="slidenum">
              <a:rPr lang="nl-NL" smtClean="0"/>
              <a:t>6</a:t>
            </a:fld>
            <a:endParaRPr lang="nl-NL"/>
          </a:p>
        </p:txBody>
      </p:sp>
    </p:spTree>
    <p:extLst>
      <p:ext uri="{BB962C8B-B14F-4D97-AF65-F5344CB8AC3E}">
        <p14:creationId xmlns:p14="http://schemas.microsoft.com/office/powerpoint/2010/main" val="413203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Potentie</a:t>
            </a:r>
            <a:r>
              <a:rPr lang="nl-NL" baseline="0" dirty="0"/>
              <a:t> om te bundelen en thuis uit te voeren</a:t>
            </a:r>
            <a:endParaRPr lang="nl-NL" dirty="0"/>
          </a:p>
        </p:txBody>
      </p:sp>
      <p:sp>
        <p:nvSpPr>
          <p:cNvPr id="4" name="Tijdelijke aanduiding voor dianummer 3"/>
          <p:cNvSpPr>
            <a:spLocks noGrp="1"/>
          </p:cNvSpPr>
          <p:nvPr>
            <p:ph type="sldNum" sz="quarter" idx="10"/>
          </p:nvPr>
        </p:nvSpPr>
        <p:spPr/>
        <p:txBody>
          <a:bodyPr/>
          <a:lstStyle/>
          <a:p>
            <a:fld id="{2AD30C66-7978-49C1-8C07-E218A4AF1859}" type="slidenum">
              <a:rPr lang="nl-NL" smtClean="0"/>
              <a:t>8</a:t>
            </a:fld>
            <a:endParaRPr lang="nl-NL"/>
          </a:p>
        </p:txBody>
      </p:sp>
    </p:spTree>
    <p:extLst>
      <p:ext uri="{BB962C8B-B14F-4D97-AF65-F5344CB8AC3E}">
        <p14:creationId xmlns:p14="http://schemas.microsoft.com/office/powerpoint/2010/main" val="203194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i="1" dirty="0"/>
              <a:t>Berekening</a:t>
            </a:r>
            <a:r>
              <a:rPr lang="nl-NL" i="1" baseline="0" dirty="0"/>
              <a:t> uitgelegd</a:t>
            </a:r>
            <a:endParaRPr lang="nl-NL" i="1" dirty="0"/>
          </a:p>
          <a:p>
            <a:pPr marL="0" indent="0">
              <a:buNone/>
            </a:pPr>
            <a:r>
              <a:rPr lang="nl-NL" i="1" dirty="0"/>
              <a:t>Longarts: met auto naar werk:</a:t>
            </a:r>
            <a:r>
              <a:rPr lang="nl-NL" i="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i="0" kern="1200" baseline="0" dirty="0">
                <a:solidFill>
                  <a:schemeClr val="tx1"/>
                </a:solidFill>
                <a:effectLst/>
                <a:latin typeface="+mn-lt"/>
                <a:ea typeface="+mn-ea"/>
                <a:cs typeface="+mn-cs"/>
              </a:rPr>
              <a:t>Werknemer </a:t>
            </a:r>
            <a:r>
              <a:rPr lang="nl-NL" sz="800" i="0" kern="1200" dirty="0">
                <a:solidFill>
                  <a:schemeClr val="tx1"/>
                </a:solidFill>
                <a:effectLst/>
                <a:latin typeface="+mn-lt"/>
                <a:ea typeface="+mn-ea"/>
                <a:cs typeface="+mn-cs"/>
              </a:rPr>
              <a:t>Gemiddelde reisafstand naar het werk is 6.1 km/dag,</a:t>
            </a:r>
            <a:r>
              <a:rPr lang="nl-NL" sz="800" i="0" kern="1200" baseline="0" dirty="0">
                <a:solidFill>
                  <a:schemeClr val="tx1"/>
                </a:solidFill>
                <a:effectLst/>
                <a:latin typeface="+mn-lt"/>
                <a:ea typeface="+mn-ea"/>
                <a:cs typeface="+mn-cs"/>
              </a:rPr>
              <a:t> </a:t>
            </a:r>
            <a:r>
              <a:rPr lang="nl-NL" sz="800" i="0" kern="1200" dirty="0">
                <a:solidFill>
                  <a:schemeClr val="tx1"/>
                </a:solidFill>
                <a:effectLst/>
                <a:latin typeface="+mn-lt"/>
                <a:ea typeface="+mn-ea"/>
                <a:cs typeface="+mn-cs"/>
              </a:rPr>
              <a:t>Medewerker auto (benzine): 149 x 6.1 x 2 = 1818gr CO2</a:t>
            </a:r>
            <a:endParaRPr lang="nl-NL" sz="800" i="0" dirty="0">
              <a:latin typeface="+mn-lt"/>
            </a:endParaRPr>
          </a:p>
          <a:p>
            <a:pPr marL="0" indent="0">
              <a:buNone/>
            </a:pPr>
            <a:r>
              <a:rPr lang="nl-NL" i="1" dirty="0"/>
              <a:t>Ziet 30 </a:t>
            </a:r>
            <a:r>
              <a:rPr lang="nl-NL" i="1" dirty="0" err="1"/>
              <a:t>patienten</a:t>
            </a:r>
            <a:r>
              <a:rPr lang="nl-NL" i="1" dirty="0"/>
              <a:t> op 1 dag </a:t>
            </a:r>
            <a:endParaRPr lang="nl-NL" dirty="0"/>
          </a:p>
          <a:p>
            <a:pPr marL="0" indent="0">
              <a:buNone/>
            </a:pPr>
            <a:r>
              <a:rPr lang="nl-NL" i="1" dirty="0"/>
              <a:t>1/3 van de </a:t>
            </a:r>
            <a:r>
              <a:rPr lang="nl-NL" i="1" dirty="0" err="1"/>
              <a:t>patienten</a:t>
            </a:r>
            <a:r>
              <a:rPr lang="nl-NL" i="1" dirty="0"/>
              <a:t> kwam al eerder voor onderzoek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Patiëntbezoek: 100% met de auto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Gemiddelde reisafstand van patiënt naar ziekenhuis: 7 km, Patiënt met auto (benzine): 7 x 2 x 149 = 2086gr</a:t>
            </a:r>
            <a:r>
              <a:rPr lang="nl-NL" sz="1200" kern="1200" baseline="0" dirty="0">
                <a:solidFill>
                  <a:schemeClr val="tx1"/>
                </a:solidFill>
                <a:effectLst/>
                <a:latin typeface="+mn-lt"/>
                <a:ea typeface="+mn-ea"/>
                <a:cs typeface="+mn-cs"/>
              </a:rPr>
              <a:t> CO2</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40 (reisbewegingen) x2086= 83440</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83440+1818 = 85258gr CO2</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r>
              <a:rPr lang="nl-NL" sz="1200" b="0" i="1" u="none" strike="noStrike" kern="1200" baseline="0" dirty="0">
                <a:solidFill>
                  <a:schemeClr val="dk1"/>
                </a:solidFill>
                <a:latin typeface="+mn-lt"/>
                <a:ea typeface="+mn-ea"/>
                <a:cs typeface="+mn-cs"/>
              </a:rPr>
              <a:t>Longarts: met (elektrische) fiets naar werk</a:t>
            </a:r>
          </a:p>
          <a:p>
            <a:r>
              <a:rPr lang="nl-NL" sz="1200" kern="1200" dirty="0">
                <a:solidFill>
                  <a:schemeClr val="tx1"/>
                </a:solidFill>
                <a:effectLst/>
                <a:latin typeface="+mn-lt"/>
                <a:ea typeface="+mn-ea"/>
                <a:cs typeface="+mn-cs"/>
              </a:rPr>
              <a:t>Elektrische fiets: 3 x 6.1 x 2 = 37</a:t>
            </a:r>
            <a:r>
              <a:rPr lang="nl-NL" sz="1200" kern="1200" baseline="0" dirty="0">
                <a:solidFill>
                  <a:schemeClr val="tx1"/>
                </a:solidFill>
                <a:effectLst/>
                <a:latin typeface="+mn-lt"/>
                <a:ea typeface="+mn-ea"/>
                <a:cs typeface="+mn-cs"/>
              </a:rPr>
              <a:t> gr CO2</a:t>
            </a:r>
            <a:endParaRPr lang="nl-NL" sz="1200" b="0" i="0" u="none" strike="noStrike" kern="1200" baseline="0" dirty="0">
              <a:solidFill>
                <a:schemeClr val="dk1"/>
              </a:solidFill>
              <a:latin typeface="+mn-lt"/>
              <a:ea typeface="+mn-ea"/>
              <a:cs typeface="+mn-cs"/>
            </a:endParaRPr>
          </a:p>
          <a:p>
            <a:r>
              <a:rPr lang="nl-NL" sz="1200" b="0" i="1" u="none" strike="noStrike" kern="1200" baseline="0" dirty="0">
                <a:solidFill>
                  <a:schemeClr val="dk1"/>
                </a:solidFill>
                <a:latin typeface="+mn-lt"/>
                <a:ea typeface="+mn-ea"/>
                <a:cs typeface="+mn-cs"/>
              </a:rPr>
              <a:t>Belt 30 </a:t>
            </a:r>
            <a:r>
              <a:rPr lang="nl-NL" sz="1200" b="0" i="1" u="none" strike="noStrike" kern="1200" baseline="0" dirty="0" err="1">
                <a:solidFill>
                  <a:schemeClr val="dk1"/>
                </a:solidFill>
                <a:latin typeface="+mn-lt"/>
                <a:ea typeface="+mn-ea"/>
                <a:cs typeface="+mn-cs"/>
              </a:rPr>
              <a:t>patienten</a:t>
            </a:r>
            <a:r>
              <a:rPr lang="nl-NL" sz="1200" b="0" i="1" u="none" strike="noStrike" kern="1200" baseline="0" dirty="0">
                <a:solidFill>
                  <a:schemeClr val="dk1"/>
                </a:solidFill>
                <a:latin typeface="+mn-lt"/>
                <a:ea typeface="+mn-ea"/>
                <a:cs typeface="+mn-cs"/>
              </a:rPr>
              <a:t> </a:t>
            </a:r>
            <a:endParaRPr lang="nl-NL" sz="1200" b="0" i="0" u="none" strike="noStrike" kern="1200" baseline="0" dirty="0">
              <a:solidFill>
                <a:schemeClr val="dk1"/>
              </a:solidFill>
              <a:latin typeface="+mn-lt"/>
              <a:ea typeface="+mn-ea"/>
              <a:cs typeface="+mn-cs"/>
            </a:endParaRPr>
          </a:p>
          <a:p>
            <a:r>
              <a:rPr lang="nl-NL" sz="1200" b="0" i="1" u="none" strike="noStrike" kern="1200" baseline="0" dirty="0">
                <a:solidFill>
                  <a:schemeClr val="dk1"/>
                </a:solidFill>
                <a:latin typeface="+mn-lt"/>
                <a:ea typeface="+mn-ea"/>
                <a:cs typeface="+mn-cs"/>
              </a:rPr>
              <a:t>2/3 van de </a:t>
            </a:r>
            <a:r>
              <a:rPr lang="nl-NL" sz="1200" b="0" i="1" u="none" strike="noStrike" kern="1200" baseline="0" dirty="0" err="1">
                <a:solidFill>
                  <a:schemeClr val="dk1"/>
                </a:solidFill>
                <a:latin typeface="+mn-lt"/>
                <a:ea typeface="+mn-ea"/>
                <a:cs typeface="+mn-cs"/>
              </a:rPr>
              <a:t>patienten</a:t>
            </a:r>
            <a:r>
              <a:rPr lang="nl-NL" sz="1200" b="0" i="1" u="none" strike="noStrike" kern="1200" baseline="0" dirty="0">
                <a:solidFill>
                  <a:schemeClr val="dk1"/>
                </a:solidFill>
                <a:latin typeface="+mn-lt"/>
                <a:ea typeface="+mn-ea"/>
                <a:cs typeface="+mn-cs"/>
              </a:rPr>
              <a:t> kwam al eerder voor onderzoek </a:t>
            </a:r>
            <a:endParaRPr lang="nl-NL" sz="1200" b="0" i="0" u="none" strike="noStrike" kern="1200" baseline="0" dirty="0">
              <a:solidFill>
                <a:schemeClr val="dk1"/>
              </a:solidFill>
              <a:latin typeface="+mn-lt"/>
              <a:ea typeface="+mn-ea"/>
              <a:cs typeface="+mn-cs"/>
            </a:endParaRPr>
          </a:p>
          <a:p>
            <a:r>
              <a:rPr lang="nl-NL" sz="1200" b="0" i="1" u="none" strike="noStrike" kern="1200" baseline="0" dirty="0">
                <a:solidFill>
                  <a:schemeClr val="dk1"/>
                </a:solidFill>
                <a:latin typeface="+mn-lt"/>
                <a:ea typeface="+mn-ea"/>
                <a:cs typeface="+mn-cs"/>
              </a:rPr>
              <a:t>Patiëntbezoek 50% OV en 50% auto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Patiënt met auto (benzine): 7 x 2 x 149 = 2086, Patiënt komt met OV: 7 x 2 x 28 = 392</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20x0.5x392=</a:t>
            </a:r>
            <a:r>
              <a:rPr lang="nl-NL" sz="1200" kern="1200" baseline="0" dirty="0">
                <a:solidFill>
                  <a:schemeClr val="tx1"/>
                </a:solidFill>
                <a:effectLst/>
                <a:latin typeface="+mn-lt"/>
                <a:ea typeface="+mn-ea"/>
                <a:cs typeface="+mn-cs"/>
              </a:rPr>
              <a:t> 3920 en </a:t>
            </a:r>
            <a:r>
              <a:rPr lang="nl-NL" sz="1200" kern="1200" dirty="0">
                <a:solidFill>
                  <a:schemeClr val="tx1"/>
                </a:solidFill>
                <a:effectLst/>
                <a:latin typeface="+mn-lt"/>
                <a:ea typeface="+mn-ea"/>
                <a:cs typeface="+mn-cs"/>
              </a:rPr>
              <a:t>20x0.5x2086 = 20860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3920 + 20860 + 37 =24.817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getallen van Milieu centraal gebruikt voor de uitstoot</a:t>
            </a:r>
            <a:endParaRPr lang="nl-NL" sz="1200" b="0" i="1" u="none" strike="noStrike" kern="1200" baseline="0" dirty="0">
              <a:solidFill>
                <a:schemeClr val="dk1"/>
              </a:solidFill>
              <a:latin typeface="+mn-lt"/>
              <a:ea typeface="+mn-ea"/>
              <a:cs typeface="+mn-cs"/>
            </a:endParaRPr>
          </a:p>
          <a:p>
            <a:endParaRPr lang="nl-NL" sz="12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10"/>
          </p:nvPr>
        </p:nvSpPr>
        <p:spPr/>
        <p:txBody>
          <a:bodyPr/>
          <a:lstStyle/>
          <a:p>
            <a:fld id="{2AD30C66-7978-49C1-8C07-E218A4AF1859}" type="slidenum">
              <a:rPr lang="nl-NL" smtClean="0"/>
              <a:t>10</a:t>
            </a:fld>
            <a:endParaRPr lang="nl-NL"/>
          </a:p>
        </p:txBody>
      </p:sp>
    </p:spTree>
    <p:extLst>
      <p:ext uri="{BB962C8B-B14F-4D97-AF65-F5344CB8AC3E}">
        <p14:creationId xmlns:p14="http://schemas.microsoft.com/office/powerpoint/2010/main" val="3388980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i="1" dirty="0"/>
              <a:t>Longarts: met auto naar werk:</a:t>
            </a:r>
            <a:r>
              <a:rPr lang="nl-NL" i="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i="0" kern="1200" baseline="0" dirty="0">
                <a:solidFill>
                  <a:schemeClr val="tx1"/>
                </a:solidFill>
                <a:effectLst/>
                <a:latin typeface="+mn-lt"/>
                <a:ea typeface="+mn-ea"/>
                <a:cs typeface="+mn-cs"/>
              </a:rPr>
              <a:t>Werknemer </a:t>
            </a:r>
            <a:r>
              <a:rPr lang="nl-NL" sz="800" i="0" kern="1200" dirty="0">
                <a:solidFill>
                  <a:schemeClr val="tx1"/>
                </a:solidFill>
                <a:effectLst/>
                <a:latin typeface="+mn-lt"/>
                <a:ea typeface="+mn-ea"/>
                <a:cs typeface="+mn-cs"/>
              </a:rPr>
              <a:t>Gemiddelde reisafstand naar het werk is 6.1 km/dag,</a:t>
            </a:r>
            <a:r>
              <a:rPr lang="nl-NL" sz="800" i="0" kern="1200" baseline="0" dirty="0">
                <a:solidFill>
                  <a:schemeClr val="tx1"/>
                </a:solidFill>
                <a:effectLst/>
                <a:latin typeface="+mn-lt"/>
                <a:ea typeface="+mn-ea"/>
                <a:cs typeface="+mn-cs"/>
              </a:rPr>
              <a:t> </a:t>
            </a:r>
            <a:r>
              <a:rPr lang="nl-NL" sz="800" i="0" kern="1200" dirty="0">
                <a:solidFill>
                  <a:schemeClr val="tx1"/>
                </a:solidFill>
                <a:effectLst/>
                <a:latin typeface="+mn-lt"/>
                <a:ea typeface="+mn-ea"/>
                <a:cs typeface="+mn-cs"/>
              </a:rPr>
              <a:t>Medewerker auto (benzine): 149 x 6.1 x 2 = 1818gr CO2</a:t>
            </a:r>
            <a:endParaRPr lang="nl-NL" sz="800" i="0" dirty="0">
              <a:latin typeface="+mn-lt"/>
            </a:endParaRPr>
          </a:p>
          <a:p>
            <a:pPr marL="0" indent="0">
              <a:buNone/>
            </a:pPr>
            <a:r>
              <a:rPr lang="nl-NL" i="1" dirty="0"/>
              <a:t>Ziet 30 </a:t>
            </a:r>
            <a:r>
              <a:rPr lang="nl-NL" i="1" dirty="0" err="1"/>
              <a:t>patienten</a:t>
            </a:r>
            <a:r>
              <a:rPr lang="nl-NL" i="1" dirty="0"/>
              <a:t> op 1 dag </a:t>
            </a:r>
            <a:endParaRPr lang="nl-NL" dirty="0"/>
          </a:p>
          <a:p>
            <a:pPr marL="0" indent="0">
              <a:buNone/>
            </a:pPr>
            <a:r>
              <a:rPr lang="nl-NL" i="1" dirty="0"/>
              <a:t>1/3 van de </a:t>
            </a:r>
            <a:r>
              <a:rPr lang="nl-NL" i="1" dirty="0" err="1"/>
              <a:t>patienten</a:t>
            </a:r>
            <a:r>
              <a:rPr lang="nl-NL" i="1" dirty="0"/>
              <a:t> kwam al eerder voor onderzoek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Patiëntbezoek: 100% met de auto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Gemiddelde reisafstand van patiënt naar ziekenhuis: 7 km, Patiënt met auto (benzine): 7 x 2 x 149 = 2086gr</a:t>
            </a:r>
            <a:r>
              <a:rPr lang="nl-NL" sz="1200" kern="1200" baseline="0" dirty="0">
                <a:solidFill>
                  <a:schemeClr val="tx1"/>
                </a:solidFill>
                <a:effectLst/>
                <a:latin typeface="+mn-lt"/>
                <a:ea typeface="+mn-ea"/>
                <a:cs typeface="+mn-cs"/>
              </a:rPr>
              <a:t> CO2</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40 (reisbewegingen) x2086= 83440</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83440+1818 = 85258gr CO2</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r>
              <a:rPr lang="nl-NL" sz="1200" b="0" i="1" u="none" strike="noStrike" kern="1200" baseline="0" dirty="0">
                <a:solidFill>
                  <a:schemeClr val="dk1"/>
                </a:solidFill>
                <a:latin typeface="+mn-lt"/>
                <a:ea typeface="+mn-ea"/>
                <a:cs typeface="+mn-cs"/>
              </a:rPr>
              <a:t>Longarts: met (elektrische) fiets naar werk</a:t>
            </a:r>
          </a:p>
          <a:p>
            <a:r>
              <a:rPr lang="nl-NL" sz="1200" kern="1200" dirty="0">
                <a:solidFill>
                  <a:schemeClr val="tx1"/>
                </a:solidFill>
                <a:effectLst/>
                <a:latin typeface="+mn-lt"/>
                <a:ea typeface="+mn-ea"/>
                <a:cs typeface="+mn-cs"/>
              </a:rPr>
              <a:t>Elektrische fiets: 3 x 6.1 x 2 = 37</a:t>
            </a:r>
            <a:r>
              <a:rPr lang="nl-NL" sz="1200" kern="1200" baseline="0" dirty="0">
                <a:solidFill>
                  <a:schemeClr val="tx1"/>
                </a:solidFill>
                <a:effectLst/>
                <a:latin typeface="+mn-lt"/>
                <a:ea typeface="+mn-ea"/>
                <a:cs typeface="+mn-cs"/>
              </a:rPr>
              <a:t> gr CO2</a:t>
            </a:r>
            <a:endParaRPr lang="nl-NL" sz="1200" b="0" i="0" u="none" strike="noStrike" kern="1200" baseline="0" dirty="0">
              <a:solidFill>
                <a:schemeClr val="dk1"/>
              </a:solidFill>
              <a:latin typeface="+mn-lt"/>
              <a:ea typeface="+mn-ea"/>
              <a:cs typeface="+mn-cs"/>
            </a:endParaRPr>
          </a:p>
          <a:p>
            <a:r>
              <a:rPr lang="nl-NL" sz="1200" b="0" i="1" u="none" strike="noStrike" kern="1200" baseline="0" dirty="0">
                <a:solidFill>
                  <a:schemeClr val="dk1"/>
                </a:solidFill>
                <a:latin typeface="+mn-lt"/>
                <a:ea typeface="+mn-ea"/>
                <a:cs typeface="+mn-cs"/>
              </a:rPr>
              <a:t>Belt 30 </a:t>
            </a:r>
            <a:r>
              <a:rPr lang="nl-NL" sz="1200" b="0" i="1" u="none" strike="noStrike" kern="1200" baseline="0" dirty="0" err="1">
                <a:solidFill>
                  <a:schemeClr val="dk1"/>
                </a:solidFill>
                <a:latin typeface="+mn-lt"/>
                <a:ea typeface="+mn-ea"/>
                <a:cs typeface="+mn-cs"/>
              </a:rPr>
              <a:t>patienten</a:t>
            </a:r>
            <a:r>
              <a:rPr lang="nl-NL" sz="1200" b="0" i="1" u="none" strike="noStrike" kern="1200" baseline="0" dirty="0">
                <a:solidFill>
                  <a:schemeClr val="dk1"/>
                </a:solidFill>
                <a:latin typeface="+mn-lt"/>
                <a:ea typeface="+mn-ea"/>
                <a:cs typeface="+mn-cs"/>
              </a:rPr>
              <a:t> </a:t>
            </a:r>
            <a:endParaRPr lang="nl-NL" sz="1200" b="0" i="0" u="none" strike="noStrike" kern="1200" baseline="0" dirty="0">
              <a:solidFill>
                <a:schemeClr val="dk1"/>
              </a:solidFill>
              <a:latin typeface="+mn-lt"/>
              <a:ea typeface="+mn-ea"/>
              <a:cs typeface="+mn-cs"/>
            </a:endParaRPr>
          </a:p>
          <a:p>
            <a:r>
              <a:rPr lang="nl-NL" sz="1200" b="0" i="1" u="none" strike="noStrike" kern="1200" baseline="0" dirty="0">
                <a:solidFill>
                  <a:schemeClr val="dk1"/>
                </a:solidFill>
                <a:latin typeface="+mn-lt"/>
                <a:ea typeface="+mn-ea"/>
                <a:cs typeface="+mn-cs"/>
              </a:rPr>
              <a:t>2/3 van de </a:t>
            </a:r>
            <a:r>
              <a:rPr lang="nl-NL" sz="1200" b="0" i="1" u="none" strike="noStrike" kern="1200" baseline="0" dirty="0" err="1">
                <a:solidFill>
                  <a:schemeClr val="dk1"/>
                </a:solidFill>
                <a:latin typeface="+mn-lt"/>
                <a:ea typeface="+mn-ea"/>
                <a:cs typeface="+mn-cs"/>
              </a:rPr>
              <a:t>patienten</a:t>
            </a:r>
            <a:r>
              <a:rPr lang="nl-NL" sz="1200" b="0" i="1" u="none" strike="noStrike" kern="1200" baseline="0" dirty="0">
                <a:solidFill>
                  <a:schemeClr val="dk1"/>
                </a:solidFill>
                <a:latin typeface="+mn-lt"/>
                <a:ea typeface="+mn-ea"/>
                <a:cs typeface="+mn-cs"/>
              </a:rPr>
              <a:t> kwam al eerder voor onderzoek </a:t>
            </a:r>
            <a:endParaRPr lang="nl-NL" sz="1200" b="0" i="0" u="none" strike="noStrike" kern="1200" baseline="0" dirty="0">
              <a:solidFill>
                <a:schemeClr val="dk1"/>
              </a:solidFill>
              <a:latin typeface="+mn-lt"/>
              <a:ea typeface="+mn-ea"/>
              <a:cs typeface="+mn-cs"/>
            </a:endParaRPr>
          </a:p>
          <a:p>
            <a:r>
              <a:rPr lang="nl-NL" sz="1200" b="0" i="1" u="none" strike="noStrike" kern="1200" baseline="0" dirty="0">
                <a:solidFill>
                  <a:schemeClr val="dk1"/>
                </a:solidFill>
                <a:latin typeface="+mn-lt"/>
                <a:ea typeface="+mn-ea"/>
                <a:cs typeface="+mn-cs"/>
              </a:rPr>
              <a:t>Patiëntbezoek 50% OV en 50% auto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Patiënt met auto (benzine): 7 x 2 x 149 = 2086, Patiënt komt met OV: 7 x 2 x 28 = 392</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20x0.5x392=</a:t>
            </a:r>
            <a:r>
              <a:rPr lang="nl-NL" sz="1200" kern="1200" baseline="0" dirty="0">
                <a:solidFill>
                  <a:schemeClr val="tx1"/>
                </a:solidFill>
                <a:effectLst/>
                <a:latin typeface="+mn-lt"/>
                <a:ea typeface="+mn-ea"/>
                <a:cs typeface="+mn-cs"/>
              </a:rPr>
              <a:t> 3920 en </a:t>
            </a:r>
            <a:r>
              <a:rPr lang="nl-NL" sz="1200" kern="1200" dirty="0">
                <a:solidFill>
                  <a:schemeClr val="tx1"/>
                </a:solidFill>
                <a:effectLst/>
                <a:latin typeface="+mn-lt"/>
                <a:ea typeface="+mn-ea"/>
                <a:cs typeface="+mn-cs"/>
              </a:rPr>
              <a:t>20x0.5x2086 = 20860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3920 + 20860 + 37 =24.817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sz="1200" b="0" i="1" u="none" strike="noStrike" kern="1200" baseline="0" dirty="0">
              <a:solidFill>
                <a:schemeClr val="dk1"/>
              </a:solidFill>
              <a:latin typeface="+mn-lt"/>
              <a:ea typeface="+mn-ea"/>
              <a:cs typeface="+mn-cs"/>
            </a:endParaRPr>
          </a:p>
          <a:p>
            <a:endParaRPr lang="nl-NL" sz="12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10"/>
          </p:nvPr>
        </p:nvSpPr>
        <p:spPr/>
        <p:txBody>
          <a:bodyPr/>
          <a:lstStyle/>
          <a:p>
            <a:fld id="{2AD30C66-7978-49C1-8C07-E218A4AF1859}" type="slidenum">
              <a:rPr lang="nl-NL" smtClean="0"/>
              <a:t>11</a:t>
            </a:fld>
            <a:endParaRPr lang="nl-NL"/>
          </a:p>
        </p:txBody>
      </p:sp>
    </p:spTree>
    <p:extLst>
      <p:ext uri="{BB962C8B-B14F-4D97-AF65-F5344CB8AC3E}">
        <p14:creationId xmlns:p14="http://schemas.microsoft.com/office/powerpoint/2010/main" val="214236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i="1" dirty="0"/>
              <a:t>Berekening</a:t>
            </a:r>
          </a:p>
          <a:p>
            <a:pPr marL="0" indent="0">
              <a:buNone/>
            </a:pPr>
            <a:r>
              <a:rPr lang="nl-NL" i="1" dirty="0"/>
              <a:t>Gemiddeld 45 werkweken</a:t>
            </a:r>
          </a:p>
          <a:p>
            <a:pPr marL="0" indent="0">
              <a:buNone/>
            </a:pPr>
            <a:r>
              <a:rPr lang="nl-NL" i="1" dirty="0"/>
              <a:t>Gemiddeld</a:t>
            </a:r>
            <a:r>
              <a:rPr lang="nl-NL" i="1" baseline="0" dirty="0"/>
              <a:t> 4 werkdagen </a:t>
            </a:r>
          </a:p>
          <a:p>
            <a:pPr marL="0" indent="0">
              <a:buNone/>
            </a:pPr>
            <a:r>
              <a:rPr lang="nl-NL" i="1" baseline="0" dirty="0"/>
              <a:t>25% belspreekuur = 45 dagen x 60.5kg = 2722.5kg CO2 besparing</a:t>
            </a:r>
          </a:p>
          <a:p>
            <a:pPr marL="0" indent="0">
              <a:buNone/>
            </a:pPr>
            <a:r>
              <a:rPr lang="nl-NL" i="1" baseline="0" dirty="0"/>
              <a:t>40% belspreekuur = 72 dagen x 60.5kg = 4356kg </a:t>
            </a:r>
          </a:p>
          <a:p>
            <a:pPr marL="0" indent="0">
              <a:buNone/>
            </a:pPr>
            <a:endParaRPr lang="nl-NL" i="1" baseline="0" dirty="0"/>
          </a:p>
          <a:p>
            <a:pPr marL="0" indent="0">
              <a:buNone/>
            </a:pPr>
            <a:r>
              <a:rPr lang="nl-NL" i="1" baseline="0" dirty="0"/>
              <a:t>CO2e bronnen:</a:t>
            </a:r>
          </a:p>
          <a:p>
            <a:pPr marL="0" indent="0">
              <a:buNone/>
            </a:pPr>
            <a:r>
              <a:rPr lang="nl-NL" i="1" baseline="0" dirty="0" err="1"/>
              <a:t>climate</a:t>
            </a:r>
            <a:r>
              <a:rPr lang="nl-NL" i="1" baseline="0" dirty="0"/>
              <a:t> </a:t>
            </a:r>
            <a:r>
              <a:rPr lang="nl-NL" i="1" baseline="0" dirty="0" err="1"/>
              <a:t>neutral</a:t>
            </a:r>
            <a:r>
              <a:rPr lang="nl-NL" i="1" baseline="0" dirty="0"/>
              <a:t> </a:t>
            </a:r>
            <a:r>
              <a:rPr lang="nl-NL" i="1" baseline="0" dirty="0" err="1"/>
              <a:t>group</a:t>
            </a:r>
            <a:endParaRPr lang="nl-NL" i="1" baseline="0" dirty="0"/>
          </a:p>
          <a:p>
            <a:pPr marL="0" indent="0">
              <a:buNone/>
            </a:pPr>
            <a:r>
              <a:rPr lang="nl-NL" i="1" baseline="0" dirty="0" err="1"/>
              <a:t>Ecotree</a:t>
            </a:r>
            <a:endParaRPr lang="nl-NL" i="1" baseline="0" dirty="0"/>
          </a:p>
        </p:txBody>
      </p:sp>
      <p:sp>
        <p:nvSpPr>
          <p:cNvPr id="4" name="Tijdelijke aanduiding voor dianummer 3"/>
          <p:cNvSpPr>
            <a:spLocks noGrp="1"/>
          </p:cNvSpPr>
          <p:nvPr>
            <p:ph type="sldNum" sz="quarter" idx="10"/>
          </p:nvPr>
        </p:nvSpPr>
        <p:spPr/>
        <p:txBody>
          <a:bodyPr/>
          <a:lstStyle/>
          <a:p>
            <a:fld id="{2AD30C66-7978-49C1-8C07-E218A4AF1859}" type="slidenum">
              <a:rPr lang="nl-NL" smtClean="0"/>
              <a:t>12</a:t>
            </a:fld>
            <a:endParaRPr lang="nl-NL"/>
          </a:p>
        </p:txBody>
      </p:sp>
    </p:spTree>
    <p:extLst>
      <p:ext uri="{BB962C8B-B14F-4D97-AF65-F5344CB8AC3E}">
        <p14:creationId xmlns:p14="http://schemas.microsoft.com/office/powerpoint/2010/main" val="345221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AD30C66-7978-49C1-8C07-E218A4AF1859}" type="slidenum">
              <a:rPr lang="nl-NL" smtClean="0"/>
              <a:t>16</a:t>
            </a:fld>
            <a:endParaRPr lang="nl-NL"/>
          </a:p>
        </p:txBody>
      </p:sp>
    </p:spTree>
    <p:extLst>
      <p:ext uri="{BB962C8B-B14F-4D97-AF65-F5344CB8AC3E}">
        <p14:creationId xmlns:p14="http://schemas.microsoft.com/office/powerpoint/2010/main" val="46516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Dit is de impact van jouw reis op het klimaat | HIER</a:t>
            </a:r>
            <a:endParaRPr lang="nl-NL" dirty="0"/>
          </a:p>
        </p:txBody>
      </p:sp>
      <p:sp>
        <p:nvSpPr>
          <p:cNvPr id="4" name="Tijdelijke aanduiding voor dianummer 3"/>
          <p:cNvSpPr>
            <a:spLocks noGrp="1"/>
          </p:cNvSpPr>
          <p:nvPr>
            <p:ph type="sldNum" sz="quarter" idx="10"/>
          </p:nvPr>
        </p:nvSpPr>
        <p:spPr/>
        <p:txBody>
          <a:bodyPr/>
          <a:lstStyle/>
          <a:p>
            <a:fld id="{2AD30C66-7978-49C1-8C07-E218A4AF1859}" type="slidenum">
              <a:rPr lang="nl-NL" smtClean="0"/>
              <a:t>20</a:t>
            </a:fld>
            <a:endParaRPr lang="nl-NL"/>
          </a:p>
        </p:txBody>
      </p:sp>
    </p:spTree>
    <p:extLst>
      <p:ext uri="{BB962C8B-B14F-4D97-AF65-F5344CB8AC3E}">
        <p14:creationId xmlns:p14="http://schemas.microsoft.com/office/powerpoint/2010/main" val="3465487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B9219E-0F73-4EA8-7E51-8B2D9FC688A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088FD96-649B-5593-19D0-AB1F473A14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5022F75-2349-14F1-6D3C-B7EE247F5870}"/>
              </a:ext>
            </a:extLst>
          </p:cNvPr>
          <p:cNvSpPr>
            <a:spLocks noGrp="1"/>
          </p:cNvSpPr>
          <p:nvPr>
            <p:ph type="dt" sz="half" idx="10"/>
          </p:nvPr>
        </p:nvSpPr>
        <p:spPr/>
        <p:txBody>
          <a:bodyPr/>
          <a:lstStyle/>
          <a:p>
            <a:fld id="{EBB3E3B9-564E-4112-A369-263F926EA7D8}" type="datetimeFigureOut">
              <a:rPr lang="nl-NL" smtClean="0"/>
              <a:t>8-1-2025</a:t>
            </a:fld>
            <a:endParaRPr lang="nl-NL"/>
          </a:p>
        </p:txBody>
      </p:sp>
      <p:sp>
        <p:nvSpPr>
          <p:cNvPr id="5" name="Tijdelijke aanduiding voor voettekst 4">
            <a:extLst>
              <a:ext uri="{FF2B5EF4-FFF2-40B4-BE49-F238E27FC236}">
                <a16:creationId xmlns:a16="http://schemas.microsoft.com/office/drawing/2014/main" id="{9EA908AB-F828-7D7D-2A86-026DDEEE6B4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A81396-23EC-4E20-7672-4AB458755F79}"/>
              </a:ext>
            </a:extLst>
          </p:cNvPr>
          <p:cNvSpPr>
            <a:spLocks noGrp="1"/>
          </p:cNvSpPr>
          <p:nvPr>
            <p:ph type="sldNum" sz="quarter" idx="12"/>
          </p:nvPr>
        </p:nvSpPr>
        <p:spPr/>
        <p:txBody>
          <a:bodyPr/>
          <a:lstStyle/>
          <a:p>
            <a:fld id="{9F4B3B55-5EDF-4C3C-97F5-0AD70C1B3E5A}" type="slidenum">
              <a:rPr lang="nl-NL" smtClean="0"/>
              <a:t>‹nr.›</a:t>
            </a:fld>
            <a:endParaRPr lang="nl-NL"/>
          </a:p>
        </p:txBody>
      </p:sp>
    </p:spTree>
    <p:extLst>
      <p:ext uri="{BB962C8B-B14F-4D97-AF65-F5344CB8AC3E}">
        <p14:creationId xmlns:p14="http://schemas.microsoft.com/office/powerpoint/2010/main" val="223402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C8DBDB-0549-F065-BD79-641274A3B7F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2AC1E3C-6F08-6AC3-0E37-D12AE32472A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8BC6D5E-519F-3AF0-DCE8-755D6C7B70BF}"/>
              </a:ext>
            </a:extLst>
          </p:cNvPr>
          <p:cNvSpPr>
            <a:spLocks noGrp="1"/>
          </p:cNvSpPr>
          <p:nvPr>
            <p:ph type="dt" sz="half" idx="10"/>
          </p:nvPr>
        </p:nvSpPr>
        <p:spPr/>
        <p:txBody>
          <a:bodyPr/>
          <a:lstStyle/>
          <a:p>
            <a:fld id="{EBB3E3B9-564E-4112-A369-263F926EA7D8}" type="datetimeFigureOut">
              <a:rPr lang="nl-NL" smtClean="0"/>
              <a:t>8-1-2025</a:t>
            </a:fld>
            <a:endParaRPr lang="nl-NL"/>
          </a:p>
        </p:txBody>
      </p:sp>
      <p:sp>
        <p:nvSpPr>
          <p:cNvPr id="5" name="Tijdelijke aanduiding voor voettekst 4">
            <a:extLst>
              <a:ext uri="{FF2B5EF4-FFF2-40B4-BE49-F238E27FC236}">
                <a16:creationId xmlns:a16="http://schemas.microsoft.com/office/drawing/2014/main" id="{4EC396EC-8A83-1216-C224-597BC0DB9CE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16D36D-CE10-2BEF-EF81-67EFE42D5931}"/>
              </a:ext>
            </a:extLst>
          </p:cNvPr>
          <p:cNvSpPr>
            <a:spLocks noGrp="1"/>
          </p:cNvSpPr>
          <p:nvPr>
            <p:ph type="sldNum" sz="quarter" idx="12"/>
          </p:nvPr>
        </p:nvSpPr>
        <p:spPr/>
        <p:txBody>
          <a:bodyPr/>
          <a:lstStyle/>
          <a:p>
            <a:fld id="{9F4B3B55-5EDF-4C3C-97F5-0AD70C1B3E5A}" type="slidenum">
              <a:rPr lang="nl-NL" smtClean="0"/>
              <a:t>‹nr.›</a:t>
            </a:fld>
            <a:endParaRPr lang="nl-NL"/>
          </a:p>
        </p:txBody>
      </p:sp>
    </p:spTree>
    <p:extLst>
      <p:ext uri="{BB962C8B-B14F-4D97-AF65-F5344CB8AC3E}">
        <p14:creationId xmlns:p14="http://schemas.microsoft.com/office/powerpoint/2010/main" val="212738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0600C83-FDC8-9365-0304-5E7F46F4C7A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5300A6E-E890-F5E9-F73A-CFA8ECC9278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AA923D-1A57-044A-A503-3B414265E541}"/>
              </a:ext>
            </a:extLst>
          </p:cNvPr>
          <p:cNvSpPr>
            <a:spLocks noGrp="1"/>
          </p:cNvSpPr>
          <p:nvPr>
            <p:ph type="dt" sz="half" idx="10"/>
          </p:nvPr>
        </p:nvSpPr>
        <p:spPr/>
        <p:txBody>
          <a:bodyPr/>
          <a:lstStyle/>
          <a:p>
            <a:fld id="{EBB3E3B9-564E-4112-A369-263F926EA7D8}" type="datetimeFigureOut">
              <a:rPr lang="nl-NL" smtClean="0"/>
              <a:t>8-1-2025</a:t>
            </a:fld>
            <a:endParaRPr lang="nl-NL"/>
          </a:p>
        </p:txBody>
      </p:sp>
      <p:sp>
        <p:nvSpPr>
          <p:cNvPr id="5" name="Tijdelijke aanduiding voor voettekst 4">
            <a:extLst>
              <a:ext uri="{FF2B5EF4-FFF2-40B4-BE49-F238E27FC236}">
                <a16:creationId xmlns:a16="http://schemas.microsoft.com/office/drawing/2014/main" id="{10E39B03-45B6-67F2-909A-6BB0382B93A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FBE5129-6C42-2F90-5FBE-F478DDFD1FA5}"/>
              </a:ext>
            </a:extLst>
          </p:cNvPr>
          <p:cNvSpPr>
            <a:spLocks noGrp="1"/>
          </p:cNvSpPr>
          <p:nvPr>
            <p:ph type="sldNum" sz="quarter" idx="12"/>
          </p:nvPr>
        </p:nvSpPr>
        <p:spPr/>
        <p:txBody>
          <a:bodyPr/>
          <a:lstStyle/>
          <a:p>
            <a:fld id="{9F4B3B55-5EDF-4C3C-97F5-0AD70C1B3E5A}" type="slidenum">
              <a:rPr lang="nl-NL" smtClean="0"/>
              <a:t>‹nr.›</a:t>
            </a:fld>
            <a:endParaRPr lang="nl-NL"/>
          </a:p>
        </p:txBody>
      </p:sp>
    </p:spTree>
    <p:extLst>
      <p:ext uri="{BB962C8B-B14F-4D97-AF65-F5344CB8AC3E}">
        <p14:creationId xmlns:p14="http://schemas.microsoft.com/office/powerpoint/2010/main" val="3031072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0835830-A882-4D39-9C63-12558B965600}" type="datetimeFigureOut">
              <a:rPr lang="nl-NL" smtClean="0"/>
              <a:t>8-1-2025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AEAD1F8-0138-4310-BDFE-2CFB0C088EEF}" type="slidenum">
              <a:rPr lang="nl-NL" smtClean="0"/>
              <a:t>‹nr.›</a:t>
            </a:fld>
            <a:endParaRPr lang="nl-NL"/>
          </a:p>
        </p:txBody>
      </p:sp>
    </p:spTree>
    <p:extLst>
      <p:ext uri="{BB962C8B-B14F-4D97-AF65-F5344CB8AC3E}">
        <p14:creationId xmlns:p14="http://schemas.microsoft.com/office/powerpoint/2010/main" val="467295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0835830-A882-4D39-9C63-12558B965600}" type="datetimeFigureOut">
              <a:rPr lang="nl-NL" smtClean="0"/>
              <a:t>8-1-2025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AEAD1F8-0138-4310-BDFE-2CFB0C088EEF}" type="slidenum">
              <a:rPr lang="nl-NL" smtClean="0"/>
              <a:t>‹nr.›</a:t>
            </a:fld>
            <a:endParaRPr lang="nl-NL"/>
          </a:p>
        </p:txBody>
      </p:sp>
    </p:spTree>
    <p:extLst>
      <p:ext uri="{BB962C8B-B14F-4D97-AF65-F5344CB8AC3E}">
        <p14:creationId xmlns:p14="http://schemas.microsoft.com/office/powerpoint/2010/main" val="2876985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0835830-A882-4D39-9C63-12558B965600}" type="datetimeFigureOut">
              <a:rPr lang="nl-NL" smtClean="0"/>
              <a:t>8-1-2025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AEAD1F8-0138-4310-BDFE-2CFB0C088EEF}" type="slidenum">
              <a:rPr lang="nl-NL" smtClean="0"/>
              <a:t>‹nr.›</a:t>
            </a:fld>
            <a:endParaRPr lang="nl-NL"/>
          </a:p>
        </p:txBody>
      </p:sp>
    </p:spTree>
    <p:extLst>
      <p:ext uri="{BB962C8B-B14F-4D97-AF65-F5344CB8AC3E}">
        <p14:creationId xmlns:p14="http://schemas.microsoft.com/office/powerpoint/2010/main" val="608423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0835830-A882-4D39-9C63-12558B965600}" type="datetimeFigureOut">
              <a:rPr lang="nl-NL" smtClean="0"/>
              <a:t>8-1-2025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AEAD1F8-0138-4310-BDFE-2CFB0C088EEF}" type="slidenum">
              <a:rPr lang="nl-NL" smtClean="0"/>
              <a:t>‹nr.›</a:t>
            </a:fld>
            <a:endParaRPr lang="nl-NL"/>
          </a:p>
        </p:txBody>
      </p:sp>
    </p:spTree>
    <p:extLst>
      <p:ext uri="{BB962C8B-B14F-4D97-AF65-F5344CB8AC3E}">
        <p14:creationId xmlns:p14="http://schemas.microsoft.com/office/powerpoint/2010/main" val="1718879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9"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1"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0835830-A882-4D39-9C63-12558B965600}" type="datetimeFigureOut">
              <a:rPr lang="nl-NL" smtClean="0"/>
              <a:t>8-1-2025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AEAD1F8-0138-4310-BDFE-2CFB0C088EEF}" type="slidenum">
              <a:rPr lang="nl-NL" smtClean="0"/>
              <a:t>‹nr.›</a:t>
            </a:fld>
            <a:endParaRPr lang="nl-NL"/>
          </a:p>
        </p:txBody>
      </p:sp>
    </p:spTree>
    <p:extLst>
      <p:ext uri="{BB962C8B-B14F-4D97-AF65-F5344CB8AC3E}">
        <p14:creationId xmlns:p14="http://schemas.microsoft.com/office/powerpoint/2010/main" val="3327654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0835830-A882-4D39-9C63-12558B965600}" type="datetimeFigureOut">
              <a:rPr lang="nl-NL" smtClean="0"/>
              <a:t>8-1-2025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AEAD1F8-0138-4310-BDFE-2CFB0C088EEF}" type="slidenum">
              <a:rPr lang="nl-NL" smtClean="0"/>
              <a:t>‹nr.›</a:t>
            </a:fld>
            <a:endParaRPr lang="nl-NL"/>
          </a:p>
        </p:txBody>
      </p:sp>
    </p:spTree>
    <p:extLst>
      <p:ext uri="{BB962C8B-B14F-4D97-AF65-F5344CB8AC3E}">
        <p14:creationId xmlns:p14="http://schemas.microsoft.com/office/powerpoint/2010/main" val="2579460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35830-A882-4D39-9C63-12558B965600}" type="datetimeFigureOut">
              <a:rPr lang="nl-NL" smtClean="0"/>
              <a:t>8-1-2025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AEAD1F8-0138-4310-BDFE-2CFB0C088EEF}" type="slidenum">
              <a:rPr lang="nl-NL" smtClean="0"/>
              <a:t>‹nr.›</a:t>
            </a:fld>
            <a:endParaRPr lang="nl-NL"/>
          </a:p>
        </p:txBody>
      </p:sp>
    </p:spTree>
    <p:extLst>
      <p:ext uri="{BB962C8B-B14F-4D97-AF65-F5344CB8AC3E}">
        <p14:creationId xmlns:p14="http://schemas.microsoft.com/office/powerpoint/2010/main" val="2086655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0835830-A882-4D39-9C63-12558B965600}" type="datetimeFigureOut">
              <a:rPr lang="nl-NL" smtClean="0"/>
              <a:t>8-1-2025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AEAD1F8-0138-4310-BDFE-2CFB0C088EEF}" type="slidenum">
              <a:rPr lang="nl-NL" smtClean="0"/>
              <a:t>‹nr.›</a:t>
            </a:fld>
            <a:endParaRPr lang="nl-NL"/>
          </a:p>
        </p:txBody>
      </p:sp>
    </p:spTree>
    <p:extLst>
      <p:ext uri="{BB962C8B-B14F-4D97-AF65-F5344CB8AC3E}">
        <p14:creationId xmlns:p14="http://schemas.microsoft.com/office/powerpoint/2010/main" val="326548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7BB4D-5E71-0A81-5FC0-272867687C1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95E597D-9113-B30B-74F5-F85CAED0579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49BA60-439F-F1B1-EE8B-2D2C19CB345F}"/>
              </a:ext>
            </a:extLst>
          </p:cNvPr>
          <p:cNvSpPr>
            <a:spLocks noGrp="1"/>
          </p:cNvSpPr>
          <p:nvPr>
            <p:ph type="dt" sz="half" idx="10"/>
          </p:nvPr>
        </p:nvSpPr>
        <p:spPr/>
        <p:txBody>
          <a:bodyPr/>
          <a:lstStyle/>
          <a:p>
            <a:fld id="{EBB3E3B9-564E-4112-A369-263F926EA7D8}" type="datetimeFigureOut">
              <a:rPr lang="nl-NL" smtClean="0"/>
              <a:t>8-1-2025</a:t>
            </a:fld>
            <a:endParaRPr lang="nl-NL"/>
          </a:p>
        </p:txBody>
      </p:sp>
      <p:sp>
        <p:nvSpPr>
          <p:cNvPr id="5" name="Tijdelijke aanduiding voor voettekst 4">
            <a:extLst>
              <a:ext uri="{FF2B5EF4-FFF2-40B4-BE49-F238E27FC236}">
                <a16:creationId xmlns:a16="http://schemas.microsoft.com/office/drawing/2014/main" id="{6BC35BA9-207B-559C-F01C-DD4A941013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5533B9-974C-36EC-9CFD-C365A6019E08}"/>
              </a:ext>
            </a:extLst>
          </p:cNvPr>
          <p:cNvSpPr>
            <a:spLocks noGrp="1"/>
          </p:cNvSpPr>
          <p:nvPr>
            <p:ph type="sldNum" sz="quarter" idx="12"/>
          </p:nvPr>
        </p:nvSpPr>
        <p:spPr/>
        <p:txBody>
          <a:bodyPr/>
          <a:lstStyle/>
          <a:p>
            <a:fld id="{9F4B3B55-5EDF-4C3C-97F5-0AD70C1B3E5A}" type="slidenum">
              <a:rPr lang="nl-NL" smtClean="0"/>
              <a:t>‹nr.›</a:t>
            </a:fld>
            <a:endParaRPr lang="nl-NL"/>
          </a:p>
        </p:txBody>
      </p:sp>
    </p:spTree>
    <p:extLst>
      <p:ext uri="{BB962C8B-B14F-4D97-AF65-F5344CB8AC3E}">
        <p14:creationId xmlns:p14="http://schemas.microsoft.com/office/powerpoint/2010/main" val="1394524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0835830-A882-4D39-9C63-12558B965600}" type="datetimeFigureOut">
              <a:rPr lang="nl-NL" smtClean="0"/>
              <a:t>8-1-2025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AEAD1F8-0138-4310-BDFE-2CFB0C088EEF}" type="slidenum">
              <a:rPr lang="nl-NL" smtClean="0"/>
              <a:t>‹nr.›</a:t>
            </a:fld>
            <a:endParaRPr lang="nl-NL"/>
          </a:p>
        </p:txBody>
      </p:sp>
    </p:spTree>
    <p:extLst>
      <p:ext uri="{BB962C8B-B14F-4D97-AF65-F5344CB8AC3E}">
        <p14:creationId xmlns:p14="http://schemas.microsoft.com/office/powerpoint/2010/main" val="111129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0835830-A882-4D39-9C63-12558B965600}" type="datetimeFigureOut">
              <a:rPr lang="nl-NL" smtClean="0"/>
              <a:t>8-1-2025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AEAD1F8-0138-4310-BDFE-2CFB0C088EEF}" type="slidenum">
              <a:rPr lang="nl-NL" smtClean="0"/>
              <a:t>‹nr.›</a:t>
            </a:fld>
            <a:endParaRPr lang="nl-NL"/>
          </a:p>
        </p:txBody>
      </p:sp>
    </p:spTree>
    <p:extLst>
      <p:ext uri="{BB962C8B-B14F-4D97-AF65-F5344CB8AC3E}">
        <p14:creationId xmlns:p14="http://schemas.microsoft.com/office/powerpoint/2010/main" val="3537880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0835830-A882-4D39-9C63-12558B965600}" type="datetimeFigureOut">
              <a:rPr lang="nl-NL" smtClean="0"/>
              <a:t>8-1-2025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AEAD1F8-0138-4310-BDFE-2CFB0C088EEF}" type="slidenum">
              <a:rPr lang="nl-NL" smtClean="0"/>
              <a:t>‹nr.›</a:t>
            </a:fld>
            <a:endParaRPr lang="nl-NL"/>
          </a:p>
        </p:txBody>
      </p:sp>
    </p:spTree>
    <p:extLst>
      <p:ext uri="{BB962C8B-B14F-4D97-AF65-F5344CB8AC3E}">
        <p14:creationId xmlns:p14="http://schemas.microsoft.com/office/powerpoint/2010/main" val="137082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D4C9D-F7CD-053C-E59E-2ACA4B08067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063F458-CD29-A2FE-0E28-0EF837B03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468AFA0-B8B5-0199-FC09-12C6D06FF3DD}"/>
              </a:ext>
            </a:extLst>
          </p:cNvPr>
          <p:cNvSpPr>
            <a:spLocks noGrp="1"/>
          </p:cNvSpPr>
          <p:nvPr>
            <p:ph type="dt" sz="half" idx="10"/>
          </p:nvPr>
        </p:nvSpPr>
        <p:spPr/>
        <p:txBody>
          <a:bodyPr/>
          <a:lstStyle/>
          <a:p>
            <a:fld id="{EBB3E3B9-564E-4112-A369-263F926EA7D8}" type="datetimeFigureOut">
              <a:rPr lang="nl-NL" smtClean="0"/>
              <a:t>8-1-2025</a:t>
            </a:fld>
            <a:endParaRPr lang="nl-NL"/>
          </a:p>
        </p:txBody>
      </p:sp>
      <p:sp>
        <p:nvSpPr>
          <p:cNvPr id="5" name="Tijdelijke aanduiding voor voettekst 4">
            <a:extLst>
              <a:ext uri="{FF2B5EF4-FFF2-40B4-BE49-F238E27FC236}">
                <a16:creationId xmlns:a16="http://schemas.microsoft.com/office/drawing/2014/main" id="{0435AAF1-5AC0-DAA7-8E6B-2709A7A708D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6B76AD-C077-DDA9-8DCE-46FF2D5288B5}"/>
              </a:ext>
            </a:extLst>
          </p:cNvPr>
          <p:cNvSpPr>
            <a:spLocks noGrp="1"/>
          </p:cNvSpPr>
          <p:nvPr>
            <p:ph type="sldNum" sz="quarter" idx="12"/>
          </p:nvPr>
        </p:nvSpPr>
        <p:spPr/>
        <p:txBody>
          <a:bodyPr/>
          <a:lstStyle/>
          <a:p>
            <a:fld id="{9F4B3B55-5EDF-4C3C-97F5-0AD70C1B3E5A}" type="slidenum">
              <a:rPr lang="nl-NL" smtClean="0"/>
              <a:t>‹nr.›</a:t>
            </a:fld>
            <a:endParaRPr lang="nl-NL"/>
          </a:p>
        </p:txBody>
      </p:sp>
    </p:spTree>
    <p:extLst>
      <p:ext uri="{BB962C8B-B14F-4D97-AF65-F5344CB8AC3E}">
        <p14:creationId xmlns:p14="http://schemas.microsoft.com/office/powerpoint/2010/main" val="69724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ADC103-887A-8792-4678-3E3C8AE6171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E18D964-64C6-04BE-448D-6645EB7E368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3CBD4E2-5409-2FA3-8D50-5C9B9D3A6E1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41BF609-9894-E658-E7B2-DC198F904C58}"/>
              </a:ext>
            </a:extLst>
          </p:cNvPr>
          <p:cNvSpPr>
            <a:spLocks noGrp="1"/>
          </p:cNvSpPr>
          <p:nvPr>
            <p:ph type="dt" sz="half" idx="10"/>
          </p:nvPr>
        </p:nvSpPr>
        <p:spPr/>
        <p:txBody>
          <a:bodyPr/>
          <a:lstStyle/>
          <a:p>
            <a:fld id="{EBB3E3B9-564E-4112-A369-263F926EA7D8}" type="datetimeFigureOut">
              <a:rPr lang="nl-NL" smtClean="0"/>
              <a:t>8-1-2025</a:t>
            </a:fld>
            <a:endParaRPr lang="nl-NL"/>
          </a:p>
        </p:txBody>
      </p:sp>
      <p:sp>
        <p:nvSpPr>
          <p:cNvPr id="6" name="Tijdelijke aanduiding voor voettekst 5">
            <a:extLst>
              <a:ext uri="{FF2B5EF4-FFF2-40B4-BE49-F238E27FC236}">
                <a16:creationId xmlns:a16="http://schemas.microsoft.com/office/drawing/2014/main" id="{7B9FADFE-6A79-E901-C6E5-267E313C938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08688AE-670E-C1E9-6C55-B80EBE246187}"/>
              </a:ext>
            </a:extLst>
          </p:cNvPr>
          <p:cNvSpPr>
            <a:spLocks noGrp="1"/>
          </p:cNvSpPr>
          <p:nvPr>
            <p:ph type="sldNum" sz="quarter" idx="12"/>
          </p:nvPr>
        </p:nvSpPr>
        <p:spPr/>
        <p:txBody>
          <a:bodyPr/>
          <a:lstStyle/>
          <a:p>
            <a:fld id="{9F4B3B55-5EDF-4C3C-97F5-0AD70C1B3E5A}" type="slidenum">
              <a:rPr lang="nl-NL" smtClean="0"/>
              <a:t>‹nr.›</a:t>
            </a:fld>
            <a:endParaRPr lang="nl-NL"/>
          </a:p>
        </p:txBody>
      </p:sp>
    </p:spTree>
    <p:extLst>
      <p:ext uri="{BB962C8B-B14F-4D97-AF65-F5344CB8AC3E}">
        <p14:creationId xmlns:p14="http://schemas.microsoft.com/office/powerpoint/2010/main" val="312348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D8756-4F5D-B9E1-0634-75463106771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DFE099A-54DE-82DD-5755-E5250D3E98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138C01A-DBB7-467A-4CD7-7A4EB462E40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ADFE9A3-7436-EC67-BA1E-FAF294A3F7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868DC20-BD4F-3121-265C-08C560D5DEC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4EE4265-F904-E838-E3B6-276C7E3C75F1}"/>
              </a:ext>
            </a:extLst>
          </p:cNvPr>
          <p:cNvSpPr>
            <a:spLocks noGrp="1"/>
          </p:cNvSpPr>
          <p:nvPr>
            <p:ph type="dt" sz="half" idx="10"/>
          </p:nvPr>
        </p:nvSpPr>
        <p:spPr/>
        <p:txBody>
          <a:bodyPr/>
          <a:lstStyle/>
          <a:p>
            <a:fld id="{EBB3E3B9-564E-4112-A369-263F926EA7D8}" type="datetimeFigureOut">
              <a:rPr lang="nl-NL" smtClean="0"/>
              <a:t>8-1-2025</a:t>
            </a:fld>
            <a:endParaRPr lang="nl-NL"/>
          </a:p>
        </p:txBody>
      </p:sp>
      <p:sp>
        <p:nvSpPr>
          <p:cNvPr id="8" name="Tijdelijke aanduiding voor voettekst 7">
            <a:extLst>
              <a:ext uri="{FF2B5EF4-FFF2-40B4-BE49-F238E27FC236}">
                <a16:creationId xmlns:a16="http://schemas.microsoft.com/office/drawing/2014/main" id="{F7A5B473-7920-3454-9435-6BCA066B78C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D0D9E65-54DF-03EB-50F1-3DA66778EF07}"/>
              </a:ext>
            </a:extLst>
          </p:cNvPr>
          <p:cNvSpPr>
            <a:spLocks noGrp="1"/>
          </p:cNvSpPr>
          <p:nvPr>
            <p:ph type="sldNum" sz="quarter" idx="12"/>
          </p:nvPr>
        </p:nvSpPr>
        <p:spPr/>
        <p:txBody>
          <a:bodyPr/>
          <a:lstStyle/>
          <a:p>
            <a:fld id="{9F4B3B55-5EDF-4C3C-97F5-0AD70C1B3E5A}" type="slidenum">
              <a:rPr lang="nl-NL" smtClean="0"/>
              <a:t>‹nr.›</a:t>
            </a:fld>
            <a:endParaRPr lang="nl-NL"/>
          </a:p>
        </p:txBody>
      </p:sp>
    </p:spTree>
    <p:extLst>
      <p:ext uri="{BB962C8B-B14F-4D97-AF65-F5344CB8AC3E}">
        <p14:creationId xmlns:p14="http://schemas.microsoft.com/office/powerpoint/2010/main" val="2659897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D4F0E-19DA-47C2-BBDC-F6C36DD28CD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078DBF0-F85C-1B09-9295-887D0998DE85}"/>
              </a:ext>
            </a:extLst>
          </p:cNvPr>
          <p:cNvSpPr>
            <a:spLocks noGrp="1"/>
          </p:cNvSpPr>
          <p:nvPr>
            <p:ph type="dt" sz="half" idx="10"/>
          </p:nvPr>
        </p:nvSpPr>
        <p:spPr/>
        <p:txBody>
          <a:bodyPr/>
          <a:lstStyle/>
          <a:p>
            <a:fld id="{EBB3E3B9-564E-4112-A369-263F926EA7D8}" type="datetimeFigureOut">
              <a:rPr lang="nl-NL" smtClean="0"/>
              <a:t>8-1-2025</a:t>
            </a:fld>
            <a:endParaRPr lang="nl-NL"/>
          </a:p>
        </p:txBody>
      </p:sp>
      <p:sp>
        <p:nvSpPr>
          <p:cNvPr id="4" name="Tijdelijke aanduiding voor voettekst 3">
            <a:extLst>
              <a:ext uri="{FF2B5EF4-FFF2-40B4-BE49-F238E27FC236}">
                <a16:creationId xmlns:a16="http://schemas.microsoft.com/office/drawing/2014/main" id="{26F65FA9-2FB4-0A45-BAAE-C481F414B55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E3EEFAA-770A-ED71-6B74-1C7AC4C35519}"/>
              </a:ext>
            </a:extLst>
          </p:cNvPr>
          <p:cNvSpPr>
            <a:spLocks noGrp="1"/>
          </p:cNvSpPr>
          <p:nvPr>
            <p:ph type="sldNum" sz="quarter" idx="12"/>
          </p:nvPr>
        </p:nvSpPr>
        <p:spPr/>
        <p:txBody>
          <a:bodyPr/>
          <a:lstStyle/>
          <a:p>
            <a:fld id="{9F4B3B55-5EDF-4C3C-97F5-0AD70C1B3E5A}" type="slidenum">
              <a:rPr lang="nl-NL" smtClean="0"/>
              <a:t>‹nr.›</a:t>
            </a:fld>
            <a:endParaRPr lang="nl-NL"/>
          </a:p>
        </p:txBody>
      </p:sp>
    </p:spTree>
    <p:extLst>
      <p:ext uri="{BB962C8B-B14F-4D97-AF65-F5344CB8AC3E}">
        <p14:creationId xmlns:p14="http://schemas.microsoft.com/office/powerpoint/2010/main" val="109442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66689F2-CFA4-252A-9DE8-84CE3BDB0554}"/>
              </a:ext>
            </a:extLst>
          </p:cNvPr>
          <p:cNvSpPr>
            <a:spLocks noGrp="1"/>
          </p:cNvSpPr>
          <p:nvPr>
            <p:ph type="dt" sz="half" idx="10"/>
          </p:nvPr>
        </p:nvSpPr>
        <p:spPr/>
        <p:txBody>
          <a:bodyPr/>
          <a:lstStyle/>
          <a:p>
            <a:fld id="{EBB3E3B9-564E-4112-A369-263F926EA7D8}" type="datetimeFigureOut">
              <a:rPr lang="nl-NL" smtClean="0"/>
              <a:t>8-1-2025</a:t>
            </a:fld>
            <a:endParaRPr lang="nl-NL"/>
          </a:p>
        </p:txBody>
      </p:sp>
      <p:sp>
        <p:nvSpPr>
          <p:cNvPr id="3" name="Tijdelijke aanduiding voor voettekst 2">
            <a:extLst>
              <a:ext uri="{FF2B5EF4-FFF2-40B4-BE49-F238E27FC236}">
                <a16:creationId xmlns:a16="http://schemas.microsoft.com/office/drawing/2014/main" id="{F8D1A7BB-5560-D175-035E-56C06B8F947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2B51B1B-7C3E-DC42-808F-ED3DB2188E70}"/>
              </a:ext>
            </a:extLst>
          </p:cNvPr>
          <p:cNvSpPr>
            <a:spLocks noGrp="1"/>
          </p:cNvSpPr>
          <p:nvPr>
            <p:ph type="sldNum" sz="quarter" idx="12"/>
          </p:nvPr>
        </p:nvSpPr>
        <p:spPr/>
        <p:txBody>
          <a:bodyPr/>
          <a:lstStyle/>
          <a:p>
            <a:fld id="{9F4B3B55-5EDF-4C3C-97F5-0AD70C1B3E5A}" type="slidenum">
              <a:rPr lang="nl-NL" smtClean="0"/>
              <a:t>‹nr.›</a:t>
            </a:fld>
            <a:endParaRPr lang="nl-NL"/>
          </a:p>
        </p:txBody>
      </p:sp>
    </p:spTree>
    <p:extLst>
      <p:ext uri="{BB962C8B-B14F-4D97-AF65-F5344CB8AC3E}">
        <p14:creationId xmlns:p14="http://schemas.microsoft.com/office/powerpoint/2010/main" val="365228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3E05F-A222-B490-53D1-0C1D8CF46D8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CA523E2-B6C1-A315-4481-BB7664CA59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F4C8F65-C4DB-07B4-DD7F-FE0402C47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8F5EEAA-E35C-6636-9596-95621A0413E9}"/>
              </a:ext>
            </a:extLst>
          </p:cNvPr>
          <p:cNvSpPr>
            <a:spLocks noGrp="1"/>
          </p:cNvSpPr>
          <p:nvPr>
            <p:ph type="dt" sz="half" idx="10"/>
          </p:nvPr>
        </p:nvSpPr>
        <p:spPr/>
        <p:txBody>
          <a:bodyPr/>
          <a:lstStyle/>
          <a:p>
            <a:fld id="{EBB3E3B9-564E-4112-A369-263F926EA7D8}" type="datetimeFigureOut">
              <a:rPr lang="nl-NL" smtClean="0"/>
              <a:t>8-1-2025</a:t>
            </a:fld>
            <a:endParaRPr lang="nl-NL"/>
          </a:p>
        </p:txBody>
      </p:sp>
      <p:sp>
        <p:nvSpPr>
          <p:cNvPr id="6" name="Tijdelijke aanduiding voor voettekst 5">
            <a:extLst>
              <a:ext uri="{FF2B5EF4-FFF2-40B4-BE49-F238E27FC236}">
                <a16:creationId xmlns:a16="http://schemas.microsoft.com/office/drawing/2014/main" id="{028BDFA6-FD36-9644-62A4-0405D11A18C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3D0A0B9-C854-F01F-CE3A-272A1781A549}"/>
              </a:ext>
            </a:extLst>
          </p:cNvPr>
          <p:cNvSpPr>
            <a:spLocks noGrp="1"/>
          </p:cNvSpPr>
          <p:nvPr>
            <p:ph type="sldNum" sz="quarter" idx="12"/>
          </p:nvPr>
        </p:nvSpPr>
        <p:spPr/>
        <p:txBody>
          <a:bodyPr/>
          <a:lstStyle/>
          <a:p>
            <a:fld id="{9F4B3B55-5EDF-4C3C-97F5-0AD70C1B3E5A}" type="slidenum">
              <a:rPr lang="nl-NL" smtClean="0"/>
              <a:t>‹nr.›</a:t>
            </a:fld>
            <a:endParaRPr lang="nl-NL"/>
          </a:p>
        </p:txBody>
      </p:sp>
    </p:spTree>
    <p:extLst>
      <p:ext uri="{BB962C8B-B14F-4D97-AF65-F5344CB8AC3E}">
        <p14:creationId xmlns:p14="http://schemas.microsoft.com/office/powerpoint/2010/main" val="85632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42385-D2E2-9483-0C82-AA78AB9BF2C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760424D-336D-D8FA-23CE-278F2530FF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C2E851D-F8F4-9EC0-3281-C251CB3D0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C19B7D6-8BC4-4231-784D-6CAA0530A8D8}"/>
              </a:ext>
            </a:extLst>
          </p:cNvPr>
          <p:cNvSpPr>
            <a:spLocks noGrp="1"/>
          </p:cNvSpPr>
          <p:nvPr>
            <p:ph type="dt" sz="half" idx="10"/>
          </p:nvPr>
        </p:nvSpPr>
        <p:spPr/>
        <p:txBody>
          <a:bodyPr/>
          <a:lstStyle/>
          <a:p>
            <a:fld id="{EBB3E3B9-564E-4112-A369-263F926EA7D8}" type="datetimeFigureOut">
              <a:rPr lang="nl-NL" smtClean="0"/>
              <a:t>8-1-2025</a:t>
            </a:fld>
            <a:endParaRPr lang="nl-NL"/>
          </a:p>
        </p:txBody>
      </p:sp>
      <p:sp>
        <p:nvSpPr>
          <p:cNvPr id="6" name="Tijdelijke aanduiding voor voettekst 5">
            <a:extLst>
              <a:ext uri="{FF2B5EF4-FFF2-40B4-BE49-F238E27FC236}">
                <a16:creationId xmlns:a16="http://schemas.microsoft.com/office/drawing/2014/main" id="{118EFB80-C550-7226-BEDD-C4B803D25BA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B8CD8D6-4505-FF9B-B49C-A0F992D2D26F}"/>
              </a:ext>
            </a:extLst>
          </p:cNvPr>
          <p:cNvSpPr>
            <a:spLocks noGrp="1"/>
          </p:cNvSpPr>
          <p:nvPr>
            <p:ph type="sldNum" sz="quarter" idx="12"/>
          </p:nvPr>
        </p:nvSpPr>
        <p:spPr/>
        <p:txBody>
          <a:bodyPr/>
          <a:lstStyle/>
          <a:p>
            <a:fld id="{9F4B3B55-5EDF-4C3C-97F5-0AD70C1B3E5A}" type="slidenum">
              <a:rPr lang="nl-NL" smtClean="0"/>
              <a:t>‹nr.›</a:t>
            </a:fld>
            <a:endParaRPr lang="nl-NL"/>
          </a:p>
        </p:txBody>
      </p:sp>
    </p:spTree>
    <p:extLst>
      <p:ext uri="{BB962C8B-B14F-4D97-AF65-F5344CB8AC3E}">
        <p14:creationId xmlns:p14="http://schemas.microsoft.com/office/powerpoint/2010/main" val="284229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79CB297-8EEF-B248-0DED-ED6FF94966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4D082C7-8649-8D22-0CE6-CD14E556E5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A63315C-6E76-20DE-83BB-35533CFB33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3E3B9-564E-4112-A369-263F926EA7D8}" type="datetimeFigureOut">
              <a:rPr lang="nl-NL" smtClean="0"/>
              <a:t>8-1-2025</a:t>
            </a:fld>
            <a:endParaRPr lang="nl-NL"/>
          </a:p>
        </p:txBody>
      </p:sp>
      <p:sp>
        <p:nvSpPr>
          <p:cNvPr id="5" name="Tijdelijke aanduiding voor voettekst 4">
            <a:extLst>
              <a:ext uri="{FF2B5EF4-FFF2-40B4-BE49-F238E27FC236}">
                <a16:creationId xmlns:a16="http://schemas.microsoft.com/office/drawing/2014/main" id="{937822C0-DD9C-B8B3-0DA0-BBB2A2E15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F087F3A-7C46-5095-AC08-9B63343B4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B3B55-5EDF-4C3C-97F5-0AD70C1B3E5A}" type="slidenum">
              <a:rPr lang="nl-NL" smtClean="0"/>
              <a:t>‹nr.›</a:t>
            </a:fld>
            <a:endParaRPr lang="nl-NL"/>
          </a:p>
        </p:txBody>
      </p:sp>
    </p:spTree>
    <p:extLst>
      <p:ext uri="{BB962C8B-B14F-4D97-AF65-F5344CB8AC3E}">
        <p14:creationId xmlns:p14="http://schemas.microsoft.com/office/powerpoint/2010/main" val="2801461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5830-A882-4D39-9C63-12558B965600}" type="datetimeFigureOut">
              <a:rPr lang="nl-NL" smtClean="0"/>
              <a:t>8-1-2025</a:t>
            </a:fld>
            <a:endParaRPr lang="nl-NL"/>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AD1F8-0138-4310-BDFE-2CFB0C088EEF}" type="slidenum">
              <a:rPr lang="nl-NL" smtClean="0"/>
              <a:t>‹nr.›</a:t>
            </a:fld>
            <a:endParaRPr lang="nl-NL"/>
          </a:p>
        </p:txBody>
      </p:sp>
    </p:spTree>
    <p:extLst>
      <p:ext uri="{BB962C8B-B14F-4D97-AF65-F5344CB8AC3E}">
        <p14:creationId xmlns:p14="http://schemas.microsoft.com/office/powerpoint/2010/main" val="301331795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9252F2-F4B6-3EE0-61A8-9D4F53A30DC3}"/>
              </a:ext>
            </a:extLst>
          </p:cNvPr>
          <p:cNvSpPr>
            <a:spLocks noGrp="1"/>
          </p:cNvSpPr>
          <p:nvPr>
            <p:ph type="title"/>
          </p:nvPr>
        </p:nvSpPr>
        <p:spPr>
          <a:xfrm>
            <a:off x="831851" y="1855177"/>
            <a:ext cx="10515600" cy="1555508"/>
          </a:xfrm>
        </p:spPr>
        <p:txBody>
          <a:bodyPr/>
          <a:lstStyle/>
          <a:p>
            <a:pPr algn="ctr"/>
            <a:r>
              <a:rPr lang="nl-NL" dirty="0"/>
              <a:t>Minder reizen, schonere zorg</a:t>
            </a:r>
          </a:p>
        </p:txBody>
      </p:sp>
      <p:sp>
        <p:nvSpPr>
          <p:cNvPr id="3" name="Tijdelijke aanduiding voor tekst 2">
            <a:extLst>
              <a:ext uri="{FF2B5EF4-FFF2-40B4-BE49-F238E27FC236}">
                <a16:creationId xmlns:a16="http://schemas.microsoft.com/office/drawing/2014/main" id="{08050916-73F6-DA50-ACC2-FC12F4CEEB6F}"/>
              </a:ext>
            </a:extLst>
          </p:cNvPr>
          <p:cNvSpPr>
            <a:spLocks noGrp="1"/>
          </p:cNvSpPr>
          <p:nvPr>
            <p:ph type="body" idx="1"/>
          </p:nvPr>
        </p:nvSpPr>
        <p:spPr/>
        <p:txBody>
          <a:bodyPr/>
          <a:lstStyle/>
          <a:p>
            <a:r>
              <a:rPr lang="nl-NL" dirty="0"/>
              <a:t>Impact van reisbewegingen binnen de gezondheidszorg op CO2-uitstoot </a:t>
            </a:r>
          </a:p>
          <a:p>
            <a:endParaRPr lang="nl-NL" dirty="0"/>
          </a:p>
        </p:txBody>
      </p:sp>
      <p:pic>
        <p:nvPicPr>
          <p:cNvPr id="6" name="Afbeelding 5" descr="Afbeelding met cirkel, Graphics, ontwerp&#10;&#10;Automatisch gegenereerde beschrijving">
            <a:extLst>
              <a:ext uri="{FF2B5EF4-FFF2-40B4-BE49-F238E27FC236}">
                <a16:creationId xmlns:a16="http://schemas.microsoft.com/office/drawing/2014/main" id="{77A99DB1-19E0-2831-ACB8-13852D9174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7" name="Tekstvak 6">
            <a:extLst>
              <a:ext uri="{FF2B5EF4-FFF2-40B4-BE49-F238E27FC236}">
                <a16:creationId xmlns:a16="http://schemas.microsoft.com/office/drawing/2014/main" id="{841F648A-AD12-A022-FE13-CA86EA969B13}"/>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spTree>
    <p:extLst>
      <p:ext uri="{BB962C8B-B14F-4D97-AF65-F5344CB8AC3E}">
        <p14:creationId xmlns:p14="http://schemas.microsoft.com/office/powerpoint/2010/main" val="1106334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65125"/>
            <a:ext cx="10515600" cy="843473"/>
          </a:xfrm>
          <a:solidFill>
            <a:srgbClr val="FFF6E4"/>
          </a:solidFill>
        </p:spPr>
        <p:txBody>
          <a:bodyPr>
            <a:normAutofit/>
          </a:bodyPr>
          <a:lstStyle/>
          <a:p>
            <a:r>
              <a:rPr lang="nl-NL" sz="3200" b="1" dirty="0">
                <a:solidFill>
                  <a:schemeClr val="tx1">
                    <a:lumMod val="50000"/>
                    <a:lumOff val="50000"/>
                  </a:schemeClr>
                </a:solidFill>
                <a:latin typeface="Poppins SemiBold" pitchFamily="2" charset="77"/>
                <a:cs typeface="Poppins SemiBold" pitchFamily="2" charset="77"/>
              </a:rPr>
              <a:t>Potentie van belspreekuur</a:t>
            </a:r>
            <a:endParaRPr lang="en-US" sz="3200" b="1" dirty="0">
              <a:solidFill>
                <a:schemeClr val="tx1">
                  <a:lumMod val="50000"/>
                  <a:lumOff val="50000"/>
                </a:schemeClr>
              </a:solidFill>
              <a:latin typeface="Poppins SemiBold" pitchFamily="2" charset="77"/>
              <a:cs typeface="Poppins SemiBold" pitchFamily="2" charset="77"/>
            </a:endParaRPr>
          </a:p>
        </p:txBody>
      </p:sp>
      <p:sp>
        <p:nvSpPr>
          <p:cNvPr id="3" name="Tijdelijke aanduiding voor inhoud 2">
            <a:extLst>
              <a:ext uri="{FF2B5EF4-FFF2-40B4-BE49-F238E27FC236}">
                <a16:creationId xmlns:a16="http://schemas.microsoft.com/office/drawing/2014/main" id="{2602ADF5-0ACE-5026-4EF1-77A212C0EF94}"/>
              </a:ext>
            </a:extLst>
          </p:cNvPr>
          <p:cNvSpPr>
            <a:spLocks noGrp="1"/>
          </p:cNvSpPr>
          <p:nvPr>
            <p:ph idx="1"/>
          </p:nvPr>
        </p:nvSpPr>
        <p:spPr/>
        <p:txBody>
          <a:bodyPr>
            <a:normAutofit/>
          </a:bodyPr>
          <a:lstStyle/>
          <a:p>
            <a:pPr marL="0" indent="0">
              <a:buNone/>
            </a:pPr>
            <a:r>
              <a:rPr lang="en-US" dirty="0" err="1"/>
              <a:t>Flinke</a:t>
            </a:r>
            <a:r>
              <a:rPr lang="en-US" dirty="0"/>
              <a:t> </a:t>
            </a:r>
            <a:r>
              <a:rPr lang="en-US" dirty="0" err="1"/>
              <a:t>uitstootbesparing</a:t>
            </a:r>
            <a:r>
              <a:rPr lang="en-US" dirty="0"/>
              <a:t> </a:t>
            </a:r>
            <a:r>
              <a:rPr lang="en-US" dirty="0" err="1"/>
              <a:t>mogelijk</a:t>
            </a:r>
            <a:r>
              <a:rPr lang="en-US" dirty="0"/>
              <a:t> </a:t>
            </a:r>
            <a:r>
              <a:rPr lang="en-US" dirty="0" err="1"/>
              <a:t>bij</a:t>
            </a:r>
            <a:r>
              <a:rPr lang="en-US" dirty="0"/>
              <a:t> </a:t>
            </a:r>
            <a:r>
              <a:rPr lang="en-US" dirty="0" err="1"/>
              <a:t>meer</a:t>
            </a:r>
            <a:r>
              <a:rPr lang="en-US" dirty="0"/>
              <a:t> </a:t>
            </a:r>
            <a:r>
              <a:rPr lang="en-US" dirty="0" err="1"/>
              <a:t>telefonische</a:t>
            </a:r>
            <a:r>
              <a:rPr lang="en-US" dirty="0"/>
              <a:t> </a:t>
            </a:r>
            <a:r>
              <a:rPr lang="en-US" dirty="0" err="1"/>
              <a:t>consulten</a:t>
            </a:r>
            <a:endParaRPr lang="en-US" dirty="0"/>
          </a:p>
          <a:p>
            <a:pPr marL="0" indent="0">
              <a:buNone/>
            </a:pPr>
            <a:endParaRPr lang="en-US" dirty="0"/>
          </a:p>
          <a:p>
            <a:pPr marL="0" indent="0">
              <a:buNone/>
            </a:pPr>
            <a:r>
              <a:rPr lang="en-US" dirty="0" err="1"/>
              <a:t>Belspreekuur</a:t>
            </a:r>
            <a:r>
              <a:rPr lang="en-US" dirty="0"/>
              <a:t>, CO2 </a:t>
            </a:r>
            <a:r>
              <a:rPr lang="en-US" dirty="0" err="1"/>
              <a:t>besparingspotentie</a:t>
            </a:r>
            <a:r>
              <a:rPr lang="en-US" dirty="0"/>
              <a:t> per dag:</a:t>
            </a:r>
            <a:endParaRPr lang="nl-NL" dirty="0"/>
          </a:p>
          <a:p>
            <a:pPr marL="0" indent="0">
              <a:buNone/>
            </a:pPr>
            <a:endParaRPr lang="nl-NL" dirty="0"/>
          </a:p>
          <a:p>
            <a:pPr marL="0" indent="0">
              <a:buNone/>
            </a:pPr>
            <a:endParaRPr lang="nl-NL" dirty="0"/>
          </a:p>
        </p:txBody>
      </p:sp>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graphicFrame>
        <p:nvGraphicFramePr>
          <p:cNvPr id="5" name="Tabel 4"/>
          <p:cNvGraphicFramePr>
            <a:graphicFrameLocks noGrp="1"/>
          </p:cNvGraphicFramePr>
          <p:nvPr>
            <p:extLst>
              <p:ext uri="{D42A27DB-BD31-4B8C-83A1-F6EECF244321}">
                <p14:modId xmlns:p14="http://schemas.microsoft.com/office/powerpoint/2010/main" val="3997384004"/>
              </p:ext>
            </p:extLst>
          </p:nvPr>
        </p:nvGraphicFramePr>
        <p:xfrm>
          <a:off x="645381" y="3412387"/>
          <a:ext cx="10901238" cy="2570480"/>
        </p:xfrm>
        <a:graphic>
          <a:graphicData uri="http://schemas.openxmlformats.org/drawingml/2006/table">
            <a:tbl>
              <a:tblPr firstRow="1" bandRow="1">
                <a:tableStyleId>{5C22544A-7EE6-4342-B048-85BDC9FD1C3A}</a:tableStyleId>
              </a:tblPr>
              <a:tblGrid>
                <a:gridCol w="5450619">
                  <a:extLst>
                    <a:ext uri="{9D8B030D-6E8A-4147-A177-3AD203B41FA5}">
                      <a16:colId xmlns:a16="http://schemas.microsoft.com/office/drawing/2014/main" val="1932321147"/>
                    </a:ext>
                  </a:extLst>
                </a:gridCol>
                <a:gridCol w="5450619">
                  <a:extLst>
                    <a:ext uri="{9D8B030D-6E8A-4147-A177-3AD203B41FA5}">
                      <a16:colId xmlns:a16="http://schemas.microsoft.com/office/drawing/2014/main" val="8030662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scenario 1 </a:t>
                      </a:r>
                      <a:endParaRPr lang="nl-NL" dirty="0"/>
                    </a:p>
                  </a:txBody>
                  <a:tcPr/>
                </a:tc>
                <a:tc>
                  <a:txBody>
                    <a:bodyPr/>
                    <a:lstStyle/>
                    <a:p>
                      <a:r>
                        <a:rPr lang="nl-NL" sz="1800" b="1" i="0" u="none" strike="noStrike" kern="1200" baseline="0" dirty="0">
                          <a:solidFill>
                            <a:schemeClr val="lt1"/>
                          </a:solidFill>
                          <a:latin typeface="+mn-lt"/>
                          <a:ea typeface="+mn-ea"/>
                          <a:cs typeface="+mn-cs"/>
                        </a:rPr>
                        <a:t>scenario 2 </a:t>
                      </a:r>
                      <a:endParaRPr lang="nl-NL" dirty="0"/>
                    </a:p>
                  </a:txBody>
                  <a:tcPr/>
                </a:tc>
                <a:extLst>
                  <a:ext uri="{0D108BD9-81ED-4DB2-BD59-A6C34878D82A}">
                    <a16:rowId xmlns:a16="http://schemas.microsoft.com/office/drawing/2014/main" val="3298068242"/>
                  </a:ext>
                </a:extLst>
              </a:tr>
              <a:tr h="370840">
                <a:tc>
                  <a:txBody>
                    <a:bodyPr/>
                    <a:lstStyle/>
                    <a:p>
                      <a:pPr marL="0" indent="0">
                        <a:buNone/>
                      </a:pPr>
                      <a:r>
                        <a:rPr lang="nl-NL" i="1" dirty="0"/>
                        <a:t>Longarts: met auto naar werk </a:t>
                      </a:r>
                      <a:endParaRPr lang="nl-NL" dirty="0"/>
                    </a:p>
                    <a:p>
                      <a:pPr marL="0" indent="0">
                        <a:buNone/>
                      </a:pPr>
                      <a:r>
                        <a:rPr lang="nl-NL" i="1" dirty="0"/>
                        <a:t>Ziet 30 </a:t>
                      </a:r>
                      <a:r>
                        <a:rPr lang="nl-NL" i="1" dirty="0" err="1"/>
                        <a:t>patienten</a:t>
                      </a:r>
                      <a:r>
                        <a:rPr lang="nl-NL" i="1" dirty="0"/>
                        <a:t> op 1 dag </a:t>
                      </a:r>
                      <a:endParaRPr lang="nl-NL" dirty="0"/>
                    </a:p>
                    <a:p>
                      <a:pPr marL="0" indent="0">
                        <a:buNone/>
                      </a:pPr>
                      <a:r>
                        <a:rPr lang="nl-NL" i="1" dirty="0"/>
                        <a:t>1/3 van de </a:t>
                      </a:r>
                      <a:r>
                        <a:rPr lang="nl-NL" i="1" dirty="0" err="1"/>
                        <a:t>patienten</a:t>
                      </a:r>
                      <a:r>
                        <a:rPr lang="nl-NL" i="1" dirty="0"/>
                        <a:t> kwam al eerder voor onderzoek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Patiëntbezoek: 100% met de auto </a:t>
                      </a:r>
                      <a:endParaRPr lang="nl-NL" dirty="0"/>
                    </a:p>
                  </a:txBody>
                  <a:tcPr/>
                </a:tc>
                <a:tc>
                  <a:txBody>
                    <a:bodyPr/>
                    <a:lstStyle/>
                    <a:p>
                      <a:r>
                        <a:rPr lang="nl-NL" sz="1800" b="0" i="1" u="none" strike="noStrike" kern="1200" baseline="0" dirty="0">
                          <a:solidFill>
                            <a:schemeClr val="dk1"/>
                          </a:solidFill>
                          <a:latin typeface="+mn-lt"/>
                          <a:ea typeface="+mn-ea"/>
                          <a:cs typeface="+mn-cs"/>
                        </a:rPr>
                        <a:t>Longarts: met (elektrische) fiets naar werk</a:t>
                      </a:r>
                      <a:endParaRPr lang="nl-NL" sz="1800" b="0" i="0" u="none" strike="noStrike" kern="1200" baseline="0" dirty="0">
                        <a:solidFill>
                          <a:schemeClr val="dk1"/>
                        </a:solidFill>
                        <a:latin typeface="+mn-lt"/>
                        <a:ea typeface="+mn-ea"/>
                        <a:cs typeface="+mn-cs"/>
                      </a:endParaRPr>
                    </a:p>
                    <a:p>
                      <a:r>
                        <a:rPr lang="nl-NL" sz="1800" b="0" i="1" u="none" strike="noStrike" kern="1200" baseline="0" dirty="0">
                          <a:solidFill>
                            <a:schemeClr val="dk1"/>
                          </a:solidFill>
                          <a:latin typeface="+mn-lt"/>
                          <a:ea typeface="+mn-ea"/>
                          <a:cs typeface="+mn-cs"/>
                        </a:rPr>
                        <a:t>Belt 30 </a:t>
                      </a:r>
                      <a:r>
                        <a:rPr lang="nl-NL" sz="1800" b="0" i="1" u="none" strike="noStrike" kern="1200" baseline="0" dirty="0" err="1">
                          <a:solidFill>
                            <a:schemeClr val="dk1"/>
                          </a:solidFill>
                          <a:latin typeface="+mn-lt"/>
                          <a:ea typeface="+mn-ea"/>
                          <a:cs typeface="+mn-cs"/>
                        </a:rPr>
                        <a:t>patienten</a:t>
                      </a:r>
                      <a:r>
                        <a:rPr lang="nl-NL" sz="1800" b="0" i="1" u="none" strike="noStrike" kern="1200" baseline="0" dirty="0">
                          <a:solidFill>
                            <a:schemeClr val="dk1"/>
                          </a:solidFill>
                          <a:latin typeface="+mn-lt"/>
                          <a:ea typeface="+mn-ea"/>
                          <a:cs typeface="+mn-cs"/>
                        </a:rPr>
                        <a:t> </a:t>
                      </a:r>
                      <a:endParaRPr lang="nl-NL" sz="1800" b="0" i="0" u="none" strike="noStrike" kern="1200" baseline="0" dirty="0">
                        <a:solidFill>
                          <a:schemeClr val="dk1"/>
                        </a:solidFill>
                        <a:latin typeface="+mn-lt"/>
                        <a:ea typeface="+mn-ea"/>
                        <a:cs typeface="+mn-cs"/>
                      </a:endParaRPr>
                    </a:p>
                    <a:p>
                      <a:r>
                        <a:rPr lang="nl-NL" sz="1800" b="0" i="1" u="none" strike="noStrike" kern="1200" baseline="0" dirty="0">
                          <a:solidFill>
                            <a:schemeClr val="dk1"/>
                          </a:solidFill>
                          <a:latin typeface="+mn-lt"/>
                          <a:ea typeface="+mn-ea"/>
                          <a:cs typeface="+mn-cs"/>
                        </a:rPr>
                        <a:t>2/3 van de </a:t>
                      </a:r>
                      <a:r>
                        <a:rPr lang="nl-NL" sz="1800" b="0" i="1" u="none" strike="noStrike" kern="1200" baseline="0" dirty="0" err="1">
                          <a:solidFill>
                            <a:schemeClr val="dk1"/>
                          </a:solidFill>
                          <a:latin typeface="+mn-lt"/>
                          <a:ea typeface="+mn-ea"/>
                          <a:cs typeface="+mn-cs"/>
                        </a:rPr>
                        <a:t>patienten</a:t>
                      </a:r>
                      <a:r>
                        <a:rPr lang="nl-NL" sz="1800" b="0" i="1" u="none" strike="noStrike" kern="1200" baseline="0" dirty="0">
                          <a:solidFill>
                            <a:schemeClr val="dk1"/>
                          </a:solidFill>
                          <a:latin typeface="+mn-lt"/>
                          <a:ea typeface="+mn-ea"/>
                          <a:cs typeface="+mn-cs"/>
                        </a:rPr>
                        <a:t> kwam al eerder voor onderzoek </a:t>
                      </a:r>
                      <a:endParaRPr lang="nl-NL" sz="1800" b="0" i="0" u="none" strike="noStrike" kern="1200" baseline="0" dirty="0">
                        <a:solidFill>
                          <a:schemeClr val="dk1"/>
                        </a:solidFill>
                        <a:latin typeface="+mn-lt"/>
                        <a:ea typeface="+mn-ea"/>
                        <a:cs typeface="+mn-cs"/>
                      </a:endParaRPr>
                    </a:p>
                    <a:p>
                      <a:r>
                        <a:rPr lang="nl-NL" sz="1800" b="0" i="1" u="none" strike="noStrike" kern="1200" baseline="0" dirty="0">
                          <a:solidFill>
                            <a:schemeClr val="dk1"/>
                          </a:solidFill>
                          <a:latin typeface="+mn-lt"/>
                          <a:ea typeface="+mn-ea"/>
                          <a:cs typeface="+mn-cs"/>
                        </a:rPr>
                        <a:t>Patiëntbezoek 50% OV en 50% auto </a:t>
                      </a:r>
                      <a:endParaRPr lang="nl-NL"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307600756"/>
                  </a:ext>
                </a:extLst>
              </a:tr>
              <a:tr h="370840">
                <a:tc>
                  <a:txBody>
                    <a:bodyPr/>
                    <a:lstStyle/>
                    <a:p>
                      <a:endParaRPr lang="nl-NL"/>
                    </a:p>
                  </a:txBody>
                  <a:tcPr/>
                </a:tc>
                <a:tc>
                  <a:txBody>
                    <a:bodyPr/>
                    <a:lstStyle/>
                    <a:p>
                      <a:endParaRPr lang="nl-NL" dirty="0"/>
                    </a:p>
                  </a:txBody>
                  <a:tcPr/>
                </a:tc>
                <a:extLst>
                  <a:ext uri="{0D108BD9-81ED-4DB2-BD59-A6C34878D82A}">
                    <a16:rowId xmlns:a16="http://schemas.microsoft.com/office/drawing/2014/main" val="2999300908"/>
                  </a:ext>
                </a:extLst>
              </a:tr>
              <a:tr h="370840">
                <a:tc>
                  <a:txBody>
                    <a:bodyPr/>
                    <a:lstStyle/>
                    <a:p>
                      <a:pPr marL="0" indent="0">
                        <a:buNone/>
                      </a:pPr>
                      <a:r>
                        <a:rPr lang="nl-NL" i="1" dirty="0"/>
                        <a:t>CO2 uitstoot opgeteld: </a:t>
                      </a:r>
                      <a:endParaRPr lang="nl-NL" dirty="0"/>
                    </a:p>
                    <a:p>
                      <a:pPr marL="0" indent="0">
                        <a:buNone/>
                      </a:pPr>
                      <a:r>
                        <a:rPr lang="nl-NL" b="1" dirty="0"/>
                        <a:t>85.3 kg CO2 </a:t>
                      </a:r>
                      <a:endParaRPr lang="en-US" dirty="0"/>
                    </a:p>
                  </a:txBody>
                  <a:tcPr/>
                </a:tc>
                <a:tc>
                  <a:txBody>
                    <a:bodyPr/>
                    <a:lstStyle/>
                    <a:p>
                      <a:pPr marL="0" indent="0">
                        <a:buNone/>
                      </a:pPr>
                      <a:r>
                        <a:rPr lang="nl-NL" i="1" dirty="0"/>
                        <a:t>CO2 uitstoot opgeteld: </a:t>
                      </a:r>
                      <a:endParaRPr lang="nl-NL" dirty="0"/>
                    </a:p>
                    <a:p>
                      <a:pPr marL="0" indent="0">
                        <a:buNone/>
                      </a:pPr>
                      <a:r>
                        <a:rPr lang="nl-NL" b="1" dirty="0"/>
                        <a:t>24.8 kg CO2 </a:t>
                      </a:r>
                      <a:endParaRPr lang="en-US" dirty="0"/>
                    </a:p>
                  </a:txBody>
                  <a:tcPr/>
                </a:tc>
                <a:extLst>
                  <a:ext uri="{0D108BD9-81ED-4DB2-BD59-A6C34878D82A}">
                    <a16:rowId xmlns:a16="http://schemas.microsoft.com/office/drawing/2014/main" val="4068571429"/>
                  </a:ext>
                </a:extLst>
              </a:tr>
            </a:tbl>
          </a:graphicData>
        </a:graphic>
      </p:graphicFrame>
    </p:spTree>
    <p:extLst>
      <p:ext uri="{BB962C8B-B14F-4D97-AF65-F5344CB8AC3E}">
        <p14:creationId xmlns:p14="http://schemas.microsoft.com/office/powerpoint/2010/main" val="343403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65125"/>
            <a:ext cx="10515600" cy="843473"/>
          </a:xfrm>
          <a:solidFill>
            <a:srgbClr val="FFF6E4"/>
          </a:solidFill>
        </p:spPr>
        <p:txBody>
          <a:bodyPr>
            <a:normAutofit/>
          </a:bodyPr>
          <a:lstStyle/>
          <a:p>
            <a:r>
              <a:rPr lang="nl-NL" sz="3200" b="1" dirty="0">
                <a:solidFill>
                  <a:schemeClr val="tx1">
                    <a:lumMod val="50000"/>
                    <a:lumOff val="50000"/>
                  </a:schemeClr>
                </a:solidFill>
                <a:latin typeface="Poppins SemiBold" pitchFamily="2" charset="77"/>
                <a:cs typeface="Poppins SemiBold" pitchFamily="2" charset="77"/>
              </a:rPr>
              <a:t>Potentie van belspreekuur</a:t>
            </a:r>
            <a:endParaRPr lang="en-US" sz="3200" b="1" dirty="0">
              <a:solidFill>
                <a:schemeClr val="tx1">
                  <a:lumMod val="50000"/>
                  <a:lumOff val="50000"/>
                </a:schemeClr>
              </a:solidFill>
              <a:latin typeface="Poppins SemiBold" pitchFamily="2" charset="77"/>
              <a:cs typeface="Poppins SemiBold" pitchFamily="2" charset="77"/>
            </a:endParaRPr>
          </a:p>
        </p:txBody>
      </p:sp>
      <p:sp>
        <p:nvSpPr>
          <p:cNvPr id="3" name="Tijdelijke aanduiding voor inhoud 2">
            <a:extLst>
              <a:ext uri="{FF2B5EF4-FFF2-40B4-BE49-F238E27FC236}">
                <a16:creationId xmlns:a16="http://schemas.microsoft.com/office/drawing/2014/main" id="{2602ADF5-0ACE-5026-4EF1-77A212C0EF94}"/>
              </a:ext>
            </a:extLst>
          </p:cNvPr>
          <p:cNvSpPr>
            <a:spLocks noGrp="1"/>
          </p:cNvSpPr>
          <p:nvPr>
            <p:ph idx="1"/>
          </p:nvPr>
        </p:nvSpPr>
        <p:spPr>
          <a:xfrm>
            <a:off x="838200" y="1463332"/>
            <a:ext cx="10515600" cy="4351338"/>
          </a:xfrm>
        </p:spPr>
        <p:txBody>
          <a:bodyPr>
            <a:normAutofit/>
          </a:bodyPr>
          <a:lstStyle/>
          <a:p>
            <a:pPr marL="0" indent="0">
              <a:buNone/>
            </a:pPr>
            <a:r>
              <a:rPr lang="en-US" dirty="0" err="1"/>
              <a:t>Belspreekuur</a:t>
            </a:r>
            <a:r>
              <a:rPr lang="en-US" dirty="0"/>
              <a:t>, CO2 </a:t>
            </a:r>
            <a:r>
              <a:rPr lang="en-US" dirty="0" err="1"/>
              <a:t>besparingspotentie</a:t>
            </a:r>
            <a:r>
              <a:rPr lang="en-US" dirty="0"/>
              <a:t>:</a:t>
            </a:r>
            <a:endParaRPr lang="nl-NL" dirty="0"/>
          </a:p>
          <a:p>
            <a:pPr marL="0" indent="0">
              <a:buNone/>
            </a:pPr>
            <a:endParaRPr lang="nl-NL" dirty="0"/>
          </a:p>
          <a:p>
            <a:pPr marL="0" indent="0">
              <a:buNone/>
            </a:pPr>
            <a:endParaRPr lang="nl-NL" dirty="0"/>
          </a:p>
        </p:txBody>
      </p:sp>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graphicFrame>
        <p:nvGraphicFramePr>
          <p:cNvPr id="5" name="Tabel 4"/>
          <p:cNvGraphicFramePr>
            <a:graphicFrameLocks noGrp="1"/>
          </p:cNvGraphicFramePr>
          <p:nvPr>
            <p:extLst>
              <p:ext uri="{D42A27DB-BD31-4B8C-83A1-F6EECF244321}">
                <p14:modId xmlns:p14="http://schemas.microsoft.com/office/powerpoint/2010/main" val="2268425331"/>
              </p:ext>
            </p:extLst>
          </p:nvPr>
        </p:nvGraphicFramePr>
        <p:xfrm>
          <a:off x="841565" y="4585691"/>
          <a:ext cx="10084358" cy="1112520"/>
        </p:xfrm>
        <a:graphic>
          <a:graphicData uri="http://schemas.openxmlformats.org/drawingml/2006/table">
            <a:tbl>
              <a:tblPr firstRow="1" bandRow="1">
                <a:tableStyleId>{5C22544A-7EE6-4342-B048-85BDC9FD1C3A}</a:tableStyleId>
              </a:tblPr>
              <a:tblGrid>
                <a:gridCol w="5042179">
                  <a:extLst>
                    <a:ext uri="{9D8B030D-6E8A-4147-A177-3AD203B41FA5}">
                      <a16:colId xmlns:a16="http://schemas.microsoft.com/office/drawing/2014/main" val="1932321147"/>
                    </a:ext>
                  </a:extLst>
                </a:gridCol>
                <a:gridCol w="5042179">
                  <a:extLst>
                    <a:ext uri="{9D8B030D-6E8A-4147-A177-3AD203B41FA5}">
                      <a16:colId xmlns:a16="http://schemas.microsoft.com/office/drawing/2014/main" val="8030662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solidFill>
                            <a:sysClr val="windowText" lastClr="000000"/>
                          </a:solidFill>
                        </a:rPr>
                        <a:t>scenario 1 </a:t>
                      </a:r>
                      <a:endParaRPr lang="nl-NL"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nl-NL" sz="1800" b="1" i="0" u="none" strike="noStrike" kern="1200" baseline="0" dirty="0">
                          <a:solidFill>
                            <a:sysClr val="windowText" lastClr="000000"/>
                          </a:solidFill>
                          <a:latin typeface="+mn-lt"/>
                          <a:ea typeface="+mn-ea"/>
                          <a:cs typeface="+mn-cs"/>
                        </a:rPr>
                        <a:t>scenario 2 </a:t>
                      </a:r>
                      <a:endParaRPr lang="nl-NL"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8068242"/>
                  </a:ext>
                </a:extLst>
              </a:tr>
              <a:tr h="370840">
                <a:tc>
                  <a:txBody>
                    <a:bodyPr/>
                    <a:lstStyle/>
                    <a:p>
                      <a:pPr marL="0" indent="0">
                        <a:buNone/>
                      </a:pPr>
                      <a:r>
                        <a:rPr lang="nl-NL" i="1" dirty="0"/>
                        <a:t>CO2 uitstoot opgeteld: </a:t>
                      </a:r>
                      <a:r>
                        <a:rPr lang="nl-NL" b="1" dirty="0"/>
                        <a:t>85.3 kg CO2 </a:t>
                      </a:r>
                      <a:r>
                        <a:rPr lang="nl-NL" b="0" dirty="0"/>
                        <a:t>per dag</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0">
                        <a:buNone/>
                      </a:pPr>
                      <a:r>
                        <a:rPr lang="nl-NL" i="1" dirty="0"/>
                        <a:t>CO2 uitstoot opgeteld: </a:t>
                      </a:r>
                      <a:r>
                        <a:rPr lang="nl-NL" b="1" dirty="0"/>
                        <a:t>24.8 kg CO2 </a:t>
                      </a:r>
                      <a:r>
                        <a:rPr lang="nl-NL" b="0" dirty="0"/>
                        <a:t>per dag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8571429"/>
                  </a:ext>
                </a:extLst>
              </a:tr>
              <a:tr h="370840">
                <a:tc>
                  <a:txBody>
                    <a:bodyPr/>
                    <a:lstStyle/>
                    <a:p>
                      <a:pPr marL="0" indent="0">
                        <a:buNone/>
                      </a:pP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0">
                        <a:buNone/>
                      </a:pPr>
                      <a:endParaRPr lang="nl-NL"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340462"/>
                  </a:ext>
                </a:extLst>
              </a:tr>
            </a:tbl>
          </a:graphicData>
        </a:graphic>
      </p:graphicFrame>
      <p:pic>
        <p:nvPicPr>
          <p:cNvPr id="6" name="Afbeelding 5"/>
          <p:cNvPicPr>
            <a:picLocks noChangeAspect="1"/>
          </p:cNvPicPr>
          <p:nvPr/>
        </p:nvPicPr>
        <p:blipFill>
          <a:blip r:embed="rId4">
            <a:biLevel thresh="50000"/>
          </a:blip>
          <a:stretch>
            <a:fillRect/>
          </a:stretch>
        </p:blipFill>
        <p:spPr>
          <a:xfrm>
            <a:off x="5883744" y="2253260"/>
            <a:ext cx="1626253" cy="2075786"/>
          </a:xfrm>
          <a:prstGeom prst="rect">
            <a:avLst/>
          </a:prstGeom>
        </p:spPr>
      </p:pic>
      <p:pic>
        <p:nvPicPr>
          <p:cNvPr id="8" name="Afbeelding 7"/>
          <p:cNvPicPr>
            <a:picLocks noChangeAspect="1"/>
          </p:cNvPicPr>
          <p:nvPr/>
        </p:nvPicPr>
        <p:blipFill>
          <a:blip r:embed="rId5"/>
          <a:stretch>
            <a:fillRect/>
          </a:stretch>
        </p:blipFill>
        <p:spPr>
          <a:xfrm>
            <a:off x="838200" y="2107815"/>
            <a:ext cx="2765392" cy="2438127"/>
          </a:xfrm>
          <a:prstGeom prst="rect">
            <a:avLst/>
          </a:prstGeom>
        </p:spPr>
      </p:pic>
      <p:pic>
        <p:nvPicPr>
          <p:cNvPr id="9" name="Afbeelding 8"/>
          <p:cNvPicPr>
            <a:picLocks noChangeAspect="1"/>
          </p:cNvPicPr>
          <p:nvPr/>
        </p:nvPicPr>
        <p:blipFill>
          <a:blip r:embed="rId6"/>
          <a:stretch>
            <a:fillRect/>
          </a:stretch>
        </p:blipFill>
        <p:spPr>
          <a:xfrm>
            <a:off x="7302174" y="1620771"/>
            <a:ext cx="2733962" cy="1457610"/>
          </a:xfrm>
          <a:prstGeom prst="rect">
            <a:avLst/>
          </a:prstGeom>
        </p:spPr>
      </p:pic>
      <p:pic>
        <p:nvPicPr>
          <p:cNvPr id="11" name="Afbeelding 10"/>
          <p:cNvPicPr>
            <a:picLocks noChangeAspect="1"/>
          </p:cNvPicPr>
          <p:nvPr/>
        </p:nvPicPr>
        <p:blipFill>
          <a:blip r:embed="rId5"/>
          <a:stretch>
            <a:fillRect/>
          </a:stretch>
        </p:blipFill>
        <p:spPr>
          <a:xfrm>
            <a:off x="8745950" y="3145716"/>
            <a:ext cx="1442637" cy="1271911"/>
          </a:xfrm>
          <a:prstGeom prst="rect">
            <a:avLst/>
          </a:prstGeom>
        </p:spPr>
      </p:pic>
      <p:pic>
        <p:nvPicPr>
          <p:cNvPr id="12" name="Afbeelding 11"/>
          <p:cNvPicPr>
            <a:picLocks noChangeAspect="1"/>
          </p:cNvPicPr>
          <p:nvPr/>
        </p:nvPicPr>
        <p:blipFill>
          <a:blip r:embed="rId7">
            <a:biLevel thresh="50000"/>
          </a:blip>
          <a:stretch>
            <a:fillRect/>
          </a:stretch>
        </p:blipFill>
        <p:spPr>
          <a:xfrm>
            <a:off x="7509997" y="3256330"/>
            <a:ext cx="1253286" cy="1289612"/>
          </a:xfrm>
          <a:prstGeom prst="rect">
            <a:avLst/>
          </a:prstGeom>
          <a:ln>
            <a:noFill/>
          </a:ln>
        </p:spPr>
      </p:pic>
    </p:spTree>
    <p:extLst>
      <p:ext uri="{BB962C8B-B14F-4D97-AF65-F5344CB8AC3E}">
        <p14:creationId xmlns:p14="http://schemas.microsoft.com/office/powerpoint/2010/main" val="1183714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65125"/>
            <a:ext cx="10515600" cy="843473"/>
          </a:xfrm>
          <a:solidFill>
            <a:srgbClr val="FFF6E4"/>
          </a:solidFill>
        </p:spPr>
        <p:txBody>
          <a:bodyPr>
            <a:normAutofit/>
          </a:bodyPr>
          <a:lstStyle/>
          <a:p>
            <a:r>
              <a:rPr lang="nl-NL" sz="3200" b="1" dirty="0">
                <a:solidFill>
                  <a:schemeClr val="tx1">
                    <a:lumMod val="50000"/>
                    <a:lumOff val="50000"/>
                  </a:schemeClr>
                </a:solidFill>
                <a:latin typeface="Poppins SemiBold" pitchFamily="2" charset="77"/>
                <a:cs typeface="Poppins SemiBold" pitchFamily="2" charset="77"/>
              </a:rPr>
              <a:t>Potentie van belspreekuur</a:t>
            </a:r>
            <a:endParaRPr lang="en-US" sz="3200" b="1" dirty="0">
              <a:solidFill>
                <a:schemeClr val="tx1">
                  <a:lumMod val="50000"/>
                  <a:lumOff val="50000"/>
                </a:schemeClr>
              </a:solidFill>
              <a:latin typeface="Poppins SemiBold" pitchFamily="2" charset="77"/>
              <a:cs typeface="Poppins SemiBold" pitchFamily="2" charset="77"/>
            </a:endParaRPr>
          </a:p>
        </p:txBody>
      </p:sp>
      <p:sp>
        <p:nvSpPr>
          <p:cNvPr id="3" name="Tijdelijke aanduiding voor inhoud 2">
            <a:extLst>
              <a:ext uri="{FF2B5EF4-FFF2-40B4-BE49-F238E27FC236}">
                <a16:creationId xmlns:a16="http://schemas.microsoft.com/office/drawing/2014/main" id="{2602ADF5-0ACE-5026-4EF1-77A212C0EF94}"/>
              </a:ext>
            </a:extLst>
          </p:cNvPr>
          <p:cNvSpPr>
            <a:spLocks noGrp="1"/>
          </p:cNvSpPr>
          <p:nvPr>
            <p:ph idx="1"/>
          </p:nvPr>
        </p:nvSpPr>
        <p:spPr>
          <a:xfrm>
            <a:off x="838200" y="1463332"/>
            <a:ext cx="10515600" cy="4351338"/>
          </a:xfrm>
        </p:spPr>
        <p:txBody>
          <a:bodyPr>
            <a:normAutofit/>
          </a:bodyPr>
          <a:lstStyle/>
          <a:p>
            <a:pPr marL="0" indent="0">
              <a:buNone/>
            </a:pPr>
            <a:r>
              <a:rPr lang="en-US" dirty="0" err="1"/>
              <a:t>Belspreekuur</a:t>
            </a:r>
            <a:r>
              <a:rPr lang="en-US" dirty="0"/>
              <a:t>, </a:t>
            </a:r>
            <a:r>
              <a:rPr lang="en-US" b="1" dirty="0"/>
              <a:t>CO2 </a:t>
            </a:r>
            <a:r>
              <a:rPr lang="en-US" b="1" dirty="0" err="1"/>
              <a:t>besparingspotentie</a:t>
            </a:r>
            <a:r>
              <a:rPr lang="en-US" b="1" dirty="0"/>
              <a:t>:</a:t>
            </a:r>
            <a:endParaRPr lang="nl-NL" b="1" dirty="0"/>
          </a:p>
          <a:p>
            <a:pPr marL="0" indent="0">
              <a:buNone/>
            </a:pPr>
            <a:endParaRPr lang="nl-NL" dirty="0"/>
          </a:p>
          <a:p>
            <a:pPr marL="0" indent="0">
              <a:buNone/>
            </a:pPr>
            <a:endParaRPr lang="nl-NL" dirty="0"/>
          </a:p>
        </p:txBody>
      </p:sp>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graphicFrame>
        <p:nvGraphicFramePr>
          <p:cNvPr id="5" name="Tabel 4"/>
          <p:cNvGraphicFramePr>
            <a:graphicFrameLocks noGrp="1"/>
          </p:cNvGraphicFramePr>
          <p:nvPr>
            <p:extLst>
              <p:ext uri="{D42A27DB-BD31-4B8C-83A1-F6EECF244321}">
                <p14:modId xmlns:p14="http://schemas.microsoft.com/office/powerpoint/2010/main" val="1037123988"/>
              </p:ext>
            </p:extLst>
          </p:nvPr>
        </p:nvGraphicFramePr>
        <p:xfrm>
          <a:off x="1372439" y="3755910"/>
          <a:ext cx="8700537" cy="1930400"/>
        </p:xfrm>
        <a:graphic>
          <a:graphicData uri="http://schemas.openxmlformats.org/drawingml/2006/table">
            <a:tbl>
              <a:tblPr firstRow="1" bandRow="1">
                <a:tableStyleId>{5C22544A-7EE6-4342-B048-85BDC9FD1C3A}</a:tableStyleId>
              </a:tblPr>
              <a:tblGrid>
                <a:gridCol w="2900179">
                  <a:extLst>
                    <a:ext uri="{9D8B030D-6E8A-4147-A177-3AD203B41FA5}">
                      <a16:colId xmlns:a16="http://schemas.microsoft.com/office/drawing/2014/main" val="803066214"/>
                    </a:ext>
                  </a:extLst>
                </a:gridCol>
                <a:gridCol w="1216910">
                  <a:extLst>
                    <a:ext uri="{9D8B030D-6E8A-4147-A177-3AD203B41FA5}">
                      <a16:colId xmlns:a16="http://schemas.microsoft.com/office/drawing/2014/main" val="84466391"/>
                    </a:ext>
                  </a:extLst>
                </a:gridCol>
                <a:gridCol w="4583448">
                  <a:extLst>
                    <a:ext uri="{9D8B030D-6E8A-4147-A177-3AD203B41FA5}">
                      <a16:colId xmlns:a16="http://schemas.microsoft.com/office/drawing/2014/main" val="3662530134"/>
                    </a:ext>
                  </a:extLst>
                </a:gridCol>
              </a:tblGrid>
              <a:tr h="370840">
                <a:tc>
                  <a:txBody>
                    <a:bodyPr/>
                    <a:lstStyle/>
                    <a:p>
                      <a:endParaRPr lang="nl-NL" sz="1800" b="0" i="0" u="none" strike="noStrike" kern="1200" baseline="0" dirty="0">
                        <a:solidFill>
                          <a:sysClr val="windowText" lastClr="000000"/>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nl-NL" b="1" dirty="0">
                          <a:solidFill>
                            <a:sysClr val="windowText" lastClr="000000"/>
                          </a:solidFill>
                        </a:rPr>
                        <a:t>CO2e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nl-NL" b="1" dirty="0">
                          <a:solidFill>
                            <a:sysClr val="windowText" lastClr="000000"/>
                          </a:solidFill>
                        </a:rPr>
                        <a:t>Vergelijkbaar met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2821726"/>
                  </a:ext>
                </a:extLst>
              </a:tr>
              <a:tr h="370840">
                <a:tc>
                  <a:txBody>
                    <a:bodyPr/>
                    <a:lstStyle/>
                    <a:p>
                      <a:r>
                        <a:rPr lang="nl-NL" sz="1800" b="0" i="0" u="none" strike="noStrike" kern="1200" baseline="0">
                          <a:solidFill>
                            <a:sysClr val="windowText" lastClr="000000"/>
                          </a:solidFill>
                          <a:latin typeface="+mn-lt"/>
                          <a:ea typeface="+mn-ea"/>
                          <a:cs typeface="+mn-cs"/>
                        </a:rPr>
                        <a:t>Scenario 2 per dag:</a:t>
                      </a:r>
                      <a:endParaRPr lang="nl-NL" sz="1800" b="0" i="0" u="none" strike="noStrike" kern="1200" baseline="0" dirty="0">
                        <a:solidFill>
                          <a:sysClr val="windowText" lastClr="000000"/>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nl-NL" b="0" dirty="0">
                          <a:solidFill>
                            <a:sysClr val="windowText" lastClr="000000"/>
                          </a:solidFill>
                        </a:rPr>
                        <a:t>60.5kg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nl-NL" b="0" dirty="0">
                          <a:solidFill>
                            <a:sysClr val="windowText" lastClr="000000"/>
                          </a:solidFill>
                        </a:rPr>
                        <a:t>217km</a:t>
                      </a:r>
                      <a:r>
                        <a:rPr lang="nl-NL" b="0" baseline="0" dirty="0">
                          <a:solidFill>
                            <a:sysClr val="windowText" lastClr="000000"/>
                          </a:solidFill>
                        </a:rPr>
                        <a:t> met benzineauto rijden</a:t>
                      </a:r>
                      <a:endParaRPr lang="nl-NL" b="0"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80682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kern="1200" baseline="0" dirty="0">
                          <a:solidFill>
                            <a:sysClr val="windowText" lastClr="000000"/>
                          </a:solidFill>
                          <a:latin typeface="+mn-lt"/>
                          <a:ea typeface="+mn-ea"/>
                          <a:cs typeface="+mn-cs"/>
                        </a:rPr>
                        <a:t>Heel jaar 40% belspreekuur:</a:t>
                      </a:r>
                      <a:endParaRPr lang="nl-NL" b="0" dirty="0">
                        <a:solidFill>
                          <a:sysClr val="windowText" lastClr="00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solidFill>
                            <a:sysClr val="windowText" lastClr="000000"/>
                          </a:solidFill>
                        </a:rPr>
                        <a:t>4356kg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nl-NL" sz="1800" b="0" i="0" u="none" strike="noStrike" kern="1200" baseline="0" dirty="0">
                          <a:solidFill>
                            <a:schemeClr val="dk1"/>
                          </a:solidFill>
                          <a:latin typeface="+mn-lt"/>
                          <a:ea typeface="+mn-ea"/>
                          <a:cs typeface="+mn-cs"/>
                        </a:rPr>
                        <a:t>2 keer op en neer vliegen naar Dubai</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kern="1200" baseline="0" dirty="0">
                          <a:solidFill>
                            <a:schemeClr val="dk1"/>
                          </a:solidFill>
                          <a:latin typeface="+mn-lt"/>
                          <a:ea typeface="+mn-ea"/>
                          <a:cs typeface="+mn-cs"/>
                        </a:rPr>
                        <a:t>een auto die ruim 15000km rijdt </a:t>
                      </a:r>
                    </a:p>
                    <a:p>
                      <a:r>
                        <a:rPr lang="nl-NL" sz="1800" b="0" i="0" u="none" strike="noStrike" kern="1200" baseline="0" dirty="0">
                          <a:solidFill>
                            <a:schemeClr val="dk1"/>
                          </a:solidFill>
                          <a:latin typeface="+mn-lt"/>
                          <a:ea typeface="+mn-ea"/>
                          <a:cs typeface="+mn-cs"/>
                        </a:rPr>
                        <a:t>CO2 die 174 bomen in 1 jaar opnemen </a:t>
                      </a:r>
                    </a:p>
                    <a:p>
                      <a:r>
                        <a:rPr lang="nl-NL" sz="1800" b="0" i="0" u="none" strike="noStrike" kern="1200" baseline="0" dirty="0">
                          <a:solidFill>
                            <a:schemeClr val="dk1"/>
                          </a:solidFill>
                          <a:latin typeface="+mn-lt"/>
                          <a:ea typeface="+mn-ea"/>
                          <a:cs typeface="+mn-cs"/>
                        </a:rPr>
                        <a:t>CO2 je in 4356 dagen uitademt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340462"/>
                  </a:ext>
                </a:extLst>
              </a:tr>
            </a:tbl>
          </a:graphicData>
        </a:graphic>
      </p:graphicFrame>
      <p:pic>
        <p:nvPicPr>
          <p:cNvPr id="6" name="Afbeelding 5"/>
          <p:cNvPicPr>
            <a:picLocks noChangeAspect="1"/>
          </p:cNvPicPr>
          <p:nvPr/>
        </p:nvPicPr>
        <p:blipFill>
          <a:blip r:embed="rId4">
            <a:biLevel thresh="50000"/>
          </a:blip>
          <a:stretch>
            <a:fillRect/>
          </a:stretch>
        </p:blipFill>
        <p:spPr>
          <a:xfrm>
            <a:off x="7217944" y="1551765"/>
            <a:ext cx="1626253" cy="2075786"/>
          </a:xfrm>
          <a:prstGeom prst="rect">
            <a:avLst/>
          </a:prstGeom>
        </p:spPr>
      </p:pic>
      <p:pic>
        <p:nvPicPr>
          <p:cNvPr id="9" name="Afbeelding 8"/>
          <p:cNvPicPr>
            <a:picLocks noChangeAspect="1"/>
          </p:cNvPicPr>
          <p:nvPr/>
        </p:nvPicPr>
        <p:blipFill rotWithShape="1">
          <a:blip r:embed="rId5"/>
          <a:srcRect t="15576"/>
          <a:stretch/>
        </p:blipFill>
        <p:spPr>
          <a:xfrm>
            <a:off x="8611867" y="1225573"/>
            <a:ext cx="2733962" cy="1230580"/>
          </a:xfrm>
          <a:prstGeom prst="rect">
            <a:avLst/>
          </a:prstGeom>
        </p:spPr>
      </p:pic>
      <p:pic>
        <p:nvPicPr>
          <p:cNvPr id="11" name="Afbeelding 10"/>
          <p:cNvPicPr>
            <a:picLocks noChangeAspect="1"/>
          </p:cNvPicPr>
          <p:nvPr/>
        </p:nvPicPr>
        <p:blipFill>
          <a:blip r:embed="rId6"/>
          <a:stretch>
            <a:fillRect/>
          </a:stretch>
        </p:blipFill>
        <p:spPr>
          <a:xfrm>
            <a:off x="10055643" y="2523488"/>
            <a:ext cx="1442637" cy="1271911"/>
          </a:xfrm>
          <a:prstGeom prst="rect">
            <a:avLst/>
          </a:prstGeom>
        </p:spPr>
      </p:pic>
      <p:pic>
        <p:nvPicPr>
          <p:cNvPr id="12" name="Afbeelding 11"/>
          <p:cNvPicPr>
            <a:picLocks noChangeAspect="1"/>
          </p:cNvPicPr>
          <p:nvPr/>
        </p:nvPicPr>
        <p:blipFill>
          <a:blip r:embed="rId7">
            <a:biLevel thresh="50000"/>
          </a:blip>
          <a:stretch>
            <a:fillRect/>
          </a:stretch>
        </p:blipFill>
        <p:spPr>
          <a:xfrm>
            <a:off x="8819690" y="2634102"/>
            <a:ext cx="1253286" cy="1289612"/>
          </a:xfrm>
          <a:prstGeom prst="rect">
            <a:avLst/>
          </a:prstGeom>
          <a:ln>
            <a:noFill/>
          </a:ln>
        </p:spPr>
      </p:pic>
    </p:spTree>
    <p:extLst>
      <p:ext uri="{BB962C8B-B14F-4D97-AF65-F5344CB8AC3E}">
        <p14:creationId xmlns:p14="http://schemas.microsoft.com/office/powerpoint/2010/main" val="2320631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65125"/>
            <a:ext cx="10515600" cy="843473"/>
          </a:xfrm>
          <a:solidFill>
            <a:srgbClr val="FFF6E4"/>
          </a:solidFill>
        </p:spPr>
        <p:txBody>
          <a:bodyPr>
            <a:normAutofit fontScale="90000"/>
          </a:bodyPr>
          <a:lstStyle/>
          <a:p>
            <a:r>
              <a:rPr lang="nl-NL" sz="3200" b="1" u="sng" dirty="0">
                <a:solidFill>
                  <a:schemeClr val="tx1">
                    <a:lumMod val="50000"/>
                    <a:lumOff val="50000"/>
                  </a:schemeClr>
                </a:solidFill>
                <a:latin typeface="Poppins SemiBold" pitchFamily="2" charset="77"/>
                <a:cs typeface="Poppins SemiBold" pitchFamily="2" charset="77"/>
              </a:rPr>
              <a:t>Thuis</a:t>
            </a:r>
            <a:r>
              <a:rPr lang="nl-NL" sz="3200" b="1" dirty="0">
                <a:solidFill>
                  <a:schemeClr val="tx1">
                    <a:lumMod val="50000"/>
                    <a:lumOff val="50000"/>
                  </a:schemeClr>
                </a:solidFill>
                <a:latin typeface="Poppins SemiBold" pitchFamily="2" charset="77"/>
                <a:cs typeface="Poppins SemiBold" pitchFamily="2" charset="77"/>
              </a:rPr>
              <a:t>belspreekuur</a:t>
            </a:r>
            <a:br>
              <a:rPr lang="nl-NL" sz="3200" b="1" dirty="0">
                <a:solidFill>
                  <a:schemeClr val="tx1">
                    <a:lumMod val="50000"/>
                    <a:lumOff val="50000"/>
                  </a:schemeClr>
                </a:solidFill>
                <a:latin typeface="Poppins SemiBold" pitchFamily="2" charset="77"/>
                <a:cs typeface="Poppins SemiBold" pitchFamily="2" charset="77"/>
              </a:rPr>
            </a:br>
            <a:r>
              <a:rPr lang="nl-NL" sz="3200" b="1" dirty="0">
                <a:solidFill>
                  <a:schemeClr val="tx1">
                    <a:lumMod val="50000"/>
                    <a:lumOff val="50000"/>
                  </a:schemeClr>
                </a:solidFill>
                <a:latin typeface="Poppins SemiBold" pitchFamily="2" charset="77"/>
                <a:cs typeface="Poppins SemiBold" pitchFamily="2" charset="77"/>
              </a:rPr>
              <a:t>Longarts belt vanuit </a:t>
            </a:r>
            <a:r>
              <a:rPr lang="nl-NL" sz="3200" b="1" u="sng" dirty="0">
                <a:solidFill>
                  <a:schemeClr val="tx1">
                    <a:lumMod val="50000"/>
                    <a:lumOff val="50000"/>
                  </a:schemeClr>
                </a:solidFill>
                <a:latin typeface="Poppins SemiBold" pitchFamily="2" charset="77"/>
                <a:cs typeface="Poppins SemiBold" pitchFamily="2" charset="77"/>
              </a:rPr>
              <a:t>eigen huis</a:t>
            </a:r>
            <a:r>
              <a:rPr lang="nl-NL" sz="3200" b="1" dirty="0">
                <a:solidFill>
                  <a:schemeClr val="tx1">
                    <a:lumMod val="50000"/>
                    <a:lumOff val="50000"/>
                  </a:schemeClr>
                </a:solidFill>
                <a:latin typeface="Poppins SemiBold" pitchFamily="2" charset="77"/>
                <a:cs typeface="Poppins SemiBold" pitchFamily="2" charset="77"/>
              </a:rPr>
              <a:t> </a:t>
            </a:r>
            <a:r>
              <a:rPr lang="nl-NL" sz="3200" b="1" dirty="0" err="1">
                <a:solidFill>
                  <a:schemeClr val="tx1">
                    <a:lumMod val="50000"/>
                    <a:lumOff val="50000"/>
                  </a:schemeClr>
                </a:solidFill>
                <a:latin typeface="Poppins SemiBold" pitchFamily="2" charset="77"/>
                <a:cs typeface="Poppins SemiBold" pitchFamily="2" charset="77"/>
              </a:rPr>
              <a:t>patienten</a:t>
            </a:r>
            <a:r>
              <a:rPr lang="nl-NL" sz="3200" b="1" dirty="0">
                <a:solidFill>
                  <a:schemeClr val="tx1">
                    <a:lumMod val="50000"/>
                    <a:lumOff val="50000"/>
                  </a:schemeClr>
                </a:solidFill>
                <a:latin typeface="Poppins SemiBold" pitchFamily="2" charset="77"/>
                <a:cs typeface="Poppins SemiBold" pitchFamily="2" charset="77"/>
              </a:rPr>
              <a:t> op</a:t>
            </a:r>
            <a:endParaRPr lang="en-US" sz="3200" b="1" dirty="0">
              <a:solidFill>
                <a:schemeClr val="tx1">
                  <a:lumMod val="50000"/>
                  <a:lumOff val="50000"/>
                </a:schemeClr>
              </a:solidFill>
              <a:latin typeface="Poppins SemiBold" pitchFamily="2" charset="77"/>
              <a:cs typeface="Poppins SemiBold" pitchFamily="2" charset="77"/>
            </a:endParaRPr>
          </a:p>
        </p:txBody>
      </p:sp>
      <p:sp>
        <p:nvSpPr>
          <p:cNvPr id="3" name="Tijdelijke aanduiding voor inhoud 2">
            <a:extLst>
              <a:ext uri="{FF2B5EF4-FFF2-40B4-BE49-F238E27FC236}">
                <a16:creationId xmlns:a16="http://schemas.microsoft.com/office/drawing/2014/main" id="{2602ADF5-0ACE-5026-4EF1-77A212C0EF94}"/>
              </a:ext>
            </a:extLst>
          </p:cNvPr>
          <p:cNvSpPr>
            <a:spLocks noGrp="1"/>
          </p:cNvSpPr>
          <p:nvPr>
            <p:ph idx="1"/>
          </p:nvPr>
        </p:nvSpPr>
        <p:spPr/>
        <p:txBody>
          <a:bodyPr>
            <a:normAutofit lnSpcReduction="10000"/>
          </a:bodyPr>
          <a:lstStyle/>
          <a:p>
            <a:pPr marL="0" indent="0">
              <a:buNone/>
            </a:pPr>
            <a:r>
              <a:rPr lang="en-US" dirty="0" err="1"/>
              <a:t>Randvoorwaarden</a:t>
            </a:r>
            <a:r>
              <a:rPr lang="en-US" dirty="0"/>
              <a:t>:</a:t>
            </a:r>
          </a:p>
          <a:p>
            <a:r>
              <a:rPr lang="en-US" dirty="0"/>
              <a:t>Adequate </a:t>
            </a:r>
            <a:r>
              <a:rPr lang="en-US" dirty="0" err="1"/>
              <a:t>thuiswerkplek</a:t>
            </a:r>
            <a:r>
              <a:rPr lang="en-US" dirty="0"/>
              <a:t> (</a:t>
            </a:r>
            <a:r>
              <a:rPr lang="en-US" dirty="0" err="1"/>
              <a:t>goede</a:t>
            </a:r>
            <a:r>
              <a:rPr lang="en-US" dirty="0"/>
              <a:t> monitor(</a:t>
            </a:r>
            <a:r>
              <a:rPr lang="en-US" dirty="0" err="1"/>
              <a:t>en</a:t>
            </a:r>
            <a:r>
              <a:rPr lang="en-US" dirty="0"/>
              <a:t>), head-set)</a:t>
            </a:r>
          </a:p>
          <a:p>
            <a:r>
              <a:rPr lang="en-US" dirty="0" err="1"/>
              <a:t>Bellen</a:t>
            </a:r>
            <a:r>
              <a:rPr lang="en-US" dirty="0"/>
              <a:t> via app </a:t>
            </a:r>
            <a:r>
              <a:rPr lang="en-US" dirty="0" err="1"/>
              <a:t>zodat</a:t>
            </a:r>
            <a:r>
              <a:rPr lang="en-US" dirty="0"/>
              <a:t> </a:t>
            </a:r>
            <a:r>
              <a:rPr lang="en-US" dirty="0" err="1"/>
              <a:t>nummer</a:t>
            </a:r>
            <a:r>
              <a:rPr lang="en-US" dirty="0"/>
              <a:t> van </a:t>
            </a:r>
            <a:r>
              <a:rPr lang="en-US" dirty="0" err="1"/>
              <a:t>ziekenhuis</a:t>
            </a:r>
            <a:r>
              <a:rPr lang="en-US" dirty="0"/>
              <a:t> </a:t>
            </a:r>
            <a:r>
              <a:rPr lang="en-US" dirty="0" err="1"/>
              <a:t>wordt</a:t>
            </a:r>
            <a:r>
              <a:rPr lang="en-US" dirty="0"/>
              <a:t> </a:t>
            </a:r>
            <a:r>
              <a:rPr lang="en-US" dirty="0" err="1"/>
              <a:t>getoond</a:t>
            </a:r>
            <a:r>
              <a:rPr lang="en-US" dirty="0"/>
              <a:t>; </a:t>
            </a:r>
            <a:r>
              <a:rPr lang="en-US" dirty="0" err="1"/>
              <a:t>bijvoorbeeld</a:t>
            </a:r>
            <a:r>
              <a:rPr lang="en-US" dirty="0"/>
              <a:t> </a:t>
            </a:r>
            <a:r>
              <a:rPr lang="en-US" dirty="0" err="1"/>
              <a:t>politelefoonnummer</a:t>
            </a:r>
            <a:r>
              <a:rPr lang="en-US" dirty="0"/>
              <a:t>.</a:t>
            </a:r>
          </a:p>
          <a:p>
            <a:pPr lvl="1"/>
            <a:r>
              <a:rPr lang="en-US" dirty="0" err="1"/>
              <a:t>Vaker</a:t>
            </a:r>
            <a:r>
              <a:rPr lang="en-US" dirty="0"/>
              <a:t> </a:t>
            </a:r>
            <a:r>
              <a:rPr lang="en-US" dirty="0" err="1"/>
              <a:t>beantwoord</a:t>
            </a:r>
            <a:r>
              <a:rPr lang="en-US" dirty="0"/>
              <a:t> </a:t>
            </a:r>
            <a:r>
              <a:rPr lang="en-US" dirty="0" err="1"/>
              <a:t>dan</a:t>
            </a:r>
            <a:r>
              <a:rPr lang="en-US" dirty="0"/>
              <a:t> </a:t>
            </a:r>
            <a:r>
              <a:rPr lang="en-US" dirty="0" err="1"/>
              <a:t>anoniem</a:t>
            </a:r>
            <a:endParaRPr lang="en-US" dirty="0"/>
          </a:p>
          <a:p>
            <a:pPr lvl="1"/>
            <a:r>
              <a:rPr lang="en-US" dirty="0" err="1"/>
              <a:t>Nummer</a:t>
            </a:r>
            <a:r>
              <a:rPr lang="en-US" dirty="0"/>
              <a:t> </a:t>
            </a:r>
            <a:r>
              <a:rPr lang="en-US" dirty="0" err="1"/>
              <a:t>dat</a:t>
            </a:r>
            <a:r>
              <a:rPr lang="en-US" dirty="0"/>
              <a:t> </a:t>
            </a:r>
            <a:r>
              <a:rPr lang="en-US" dirty="0" err="1"/>
              <a:t>patiënt</a:t>
            </a:r>
            <a:r>
              <a:rPr lang="en-US" dirty="0"/>
              <a:t> </a:t>
            </a:r>
            <a:r>
              <a:rPr lang="en-US" dirty="0" err="1"/>
              <a:t>kan</a:t>
            </a:r>
            <a:r>
              <a:rPr lang="en-US" dirty="0"/>
              <a:t> </a:t>
            </a:r>
            <a:r>
              <a:rPr lang="en-US" dirty="0" err="1"/>
              <a:t>terugbellen</a:t>
            </a:r>
            <a:r>
              <a:rPr lang="en-US" dirty="0"/>
              <a:t> </a:t>
            </a:r>
            <a:r>
              <a:rPr lang="en-US" dirty="0" err="1"/>
              <a:t>bij</a:t>
            </a:r>
            <a:r>
              <a:rPr lang="en-US" dirty="0"/>
              <a:t> </a:t>
            </a:r>
            <a:r>
              <a:rPr lang="en-US" dirty="0" err="1"/>
              <a:t>gemiste</a:t>
            </a:r>
            <a:r>
              <a:rPr lang="en-US" dirty="0"/>
              <a:t> </a:t>
            </a:r>
            <a:r>
              <a:rPr lang="en-US" dirty="0" err="1"/>
              <a:t>oproep</a:t>
            </a:r>
            <a:endParaRPr lang="en-US" dirty="0"/>
          </a:p>
          <a:p>
            <a:pPr lvl="1"/>
            <a:r>
              <a:rPr lang="en-US" dirty="0" err="1"/>
              <a:t>Bij</a:t>
            </a:r>
            <a:r>
              <a:rPr lang="en-US" dirty="0"/>
              <a:t> </a:t>
            </a:r>
            <a:r>
              <a:rPr lang="en-US" dirty="0" err="1"/>
              <a:t>bellen</a:t>
            </a:r>
            <a:r>
              <a:rPr lang="en-US" dirty="0"/>
              <a:t> via app </a:t>
            </a:r>
            <a:r>
              <a:rPr lang="en-US" dirty="0" err="1"/>
              <a:t>ook</a:t>
            </a:r>
            <a:r>
              <a:rPr lang="en-US" dirty="0"/>
              <a:t> </a:t>
            </a:r>
            <a:r>
              <a:rPr lang="en-US" dirty="0" err="1"/>
              <a:t>bereikbaar</a:t>
            </a:r>
            <a:r>
              <a:rPr lang="en-US" dirty="0"/>
              <a:t> op </a:t>
            </a:r>
            <a:r>
              <a:rPr lang="en-US" dirty="0" err="1"/>
              <a:t>eigen</a:t>
            </a:r>
            <a:r>
              <a:rPr lang="en-US" dirty="0"/>
              <a:t> </a:t>
            </a:r>
            <a:r>
              <a:rPr lang="en-US" dirty="0" err="1"/>
              <a:t>telefoonnummer</a:t>
            </a:r>
            <a:r>
              <a:rPr lang="en-US" dirty="0"/>
              <a:t> </a:t>
            </a:r>
            <a:r>
              <a:rPr lang="en-US" dirty="0" err="1"/>
              <a:t>voor</a:t>
            </a:r>
            <a:r>
              <a:rPr lang="en-US" dirty="0"/>
              <a:t> </a:t>
            </a:r>
            <a:r>
              <a:rPr lang="en-US" dirty="0" err="1"/>
              <a:t>ziekenhuiscollega’s</a:t>
            </a:r>
            <a:r>
              <a:rPr lang="en-US" dirty="0"/>
              <a:t> </a:t>
            </a:r>
          </a:p>
          <a:p>
            <a:r>
              <a:rPr lang="en-US" dirty="0" err="1"/>
              <a:t>Geschikte</a:t>
            </a:r>
            <a:r>
              <a:rPr lang="en-US" dirty="0"/>
              <a:t> </a:t>
            </a:r>
            <a:r>
              <a:rPr lang="en-US" dirty="0" err="1"/>
              <a:t>patiënten</a:t>
            </a:r>
            <a:r>
              <a:rPr lang="en-US" dirty="0"/>
              <a:t> </a:t>
            </a:r>
            <a:r>
              <a:rPr lang="en-US" dirty="0" err="1"/>
              <a:t>selecteren</a:t>
            </a:r>
            <a:endParaRPr lang="en-US" dirty="0"/>
          </a:p>
          <a:p>
            <a:r>
              <a:rPr lang="en-US" dirty="0" err="1"/>
              <a:t>Bij</a:t>
            </a:r>
            <a:r>
              <a:rPr lang="en-US" dirty="0"/>
              <a:t> </a:t>
            </a:r>
            <a:r>
              <a:rPr lang="en-US" dirty="0" err="1"/>
              <a:t>kleinere</a:t>
            </a:r>
            <a:r>
              <a:rPr lang="en-US" dirty="0"/>
              <a:t> </a:t>
            </a:r>
            <a:r>
              <a:rPr lang="en-US" dirty="0" err="1"/>
              <a:t>vakgroepen</a:t>
            </a:r>
            <a:r>
              <a:rPr lang="en-US" dirty="0"/>
              <a:t> rooster </a:t>
            </a:r>
            <a:r>
              <a:rPr lang="en-US" dirty="0" err="1"/>
              <a:t>goed</a:t>
            </a:r>
            <a:r>
              <a:rPr lang="en-US" dirty="0"/>
              <a:t> </a:t>
            </a:r>
            <a:r>
              <a:rPr lang="en-US" dirty="0" err="1"/>
              <a:t>afstemmen</a:t>
            </a:r>
            <a:r>
              <a:rPr lang="en-US" dirty="0"/>
              <a:t> (</a:t>
            </a:r>
            <a:r>
              <a:rPr lang="en-US" dirty="0" err="1"/>
              <a:t>minimale</a:t>
            </a:r>
            <a:r>
              <a:rPr lang="en-US" dirty="0"/>
              <a:t> </a:t>
            </a:r>
            <a:r>
              <a:rPr lang="en-US" dirty="0" err="1"/>
              <a:t>bezetting</a:t>
            </a:r>
            <a:r>
              <a:rPr lang="en-US" dirty="0"/>
              <a:t> in het </a:t>
            </a:r>
            <a:r>
              <a:rPr lang="en-US" dirty="0" err="1"/>
              <a:t>ziekenhuis</a:t>
            </a:r>
            <a:r>
              <a:rPr lang="en-US" dirty="0"/>
              <a:t>)</a:t>
            </a:r>
          </a:p>
          <a:p>
            <a:endParaRPr lang="en-US" dirty="0"/>
          </a:p>
          <a:p>
            <a:endParaRPr lang="nl-NL" dirty="0"/>
          </a:p>
          <a:p>
            <a:endParaRPr lang="nl-NL" dirty="0"/>
          </a:p>
        </p:txBody>
      </p:sp>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spTree>
    <p:extLst>
      <p:ext uri="{BB962C8B-B14F-4D97-AF65-F5344CB8AC3E}">
        <p14:creationId xmlns:p14="http://schemas.microsoft.com/office/powerpoint/2010/main" val="2370069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65125"/>
            <a:ext cx="10515600" cy="843473"/>
          </a:xfrm>
          <a:solidFill>
            <a:srgbClr val="FFF6E4"/>
          </a:solidFill>
        </p:spPr>
        <p:txBody>
          <a:bodyPr>
            <a:normAutofit/>
          </a:bodyPr>
          <a:lstStyle/>
          <a:p>
            <a:r>
              <a:rPr lang="nl-NL" sz="3200" b="1" dirty="0" err="1">
                <a:solidFill>
                  <a:schemeClr val="tx1">
                    <a:lumMod val="50000"/>
                    <a:lumOff val="50000"/>
                  </a:schemeClr>
                </a:solidFill>
                <a:latin typeface="Poppins SemiBold" pitchFamily="2" charset="77"/>
                <a:cs typeface="Poppins SemiBold" pitchFamily="2" charset="77"/>
              </a:rPr>
              <a:t>Patiëntenperspectief</a:t>
            </a:r>
            <a:r>
              <a:rPr lang="nl-NL" sz="3200" b="1" dirty="0">
                <a:solidFill>
                  <a:schemeClr val="tx1">
                    <a:lumMod val="50000"/>
                    <a:lumOff val="50000"/>
                  </a:schemeClr>
                </a:solidFill>
                <a:latin typeface="Poppins SemiBold" pitchFamily="2" charset="77"/>
                <a:cs typeface="Poppins SemiBold" pitchFamily="2" charset="77"/>
              </a:rPr>
              <a:t> </a:t>
            </a:r>
            <a:endParaRPr lang="en-US" sz="3200" b="1" dirty="0">
              <a:solidFill>
                <a:schemeClr val="tx1">
                  <a:lumMod val="50000"/>
                  <a:lumOff val="50000"/>
                </a:schemeClr>
              </a:solidFill>
              <a:latin typeface="Poppins SemiBold" pitchFamily="2" charset="77"/>
              <a:cs typeface="Poppins SemiBold" pitchFamily="2" charset="77"/>
            </a:endParaRPr>
          </a:p>
        </p:txBody>
      </p:sp>
      <p:sp>
        <p:nvSpPr>
          <p:cNvPr id="3" name="Tijdelijke aanduiding voor inhoud 2">
            <a:extLst>
              <a:ext uri="{FF2B5EF4-FFF2-40B4-BE49-F238E27FC236}">
                <a16:creationId xmlns:a16="http://schemas.microsoft.com/office/drawing/2014/main" id="{2602ADF5-0ACE-5026-4EF1-77A212C0EF94}"/>
              </a:ext>
            </a:extLst>
          </p:cNvPr>
          <p:cNvSpPr>
            <a:spLocks noGrp="1"/>
          </p:cNvSpPr>
          <p:nvPr>
            <p:ph idx="1"/>
          </p:nvPr>
        </p:nvSpPr>
        <p:spPr/>
        <p:txBody>
          <a:bodyPr>
            <a:normAutofit fontScale="92500" lnSpcReduction="10000"/>
          </a:bodyPr>
          <a:lstStyle/>
          <a:p>
            <a:pPr marL="0" indent="0">
              <a:buNone/>
            </a:pPr>
            <a:r>
              <a:rPr lang="en-US" dirty="0" err="1"/>
              <a:t>Uit</a:t>
            </a:r>
            <a:r>
              <a:rPr lang="en-US" dirty="0"/>
              <a:t> interviews met </a:t>
            </a:r>
            <a:r>
              <a:rPr lang="en-US" dirty="0" err="1"/>
              <a:t>patiënten</a:t>
            </a:r>
            <a:r>
              <a:rPr lang="en-US" dirty="0"/>
              <a:t> over </a:t>
            </a:r>
            <a:r>
              <a:rPr lang="en-US" dirty="0" err="1"/>
              <a:t>telefonische</a:t>
            </a:r>
            <a:r>
              <a:rPr lang="en-US" dirty="0"/>
              <a:t> </a:t>
            </a:r>
            <a:r>
              <a:rPr lang="en-US" dirty="0" err="1"/>
              <a:t>consulten</a:t>
            </a:r>
            <a:r>
              <a:rPr lang="en-US" dirty="0"/>
              <a:t> </a:t>
            </a:r>
            <a:r>
              <a:rPr lang="en-US" dirty="0" err="1"/>
              <a:t>blijkt</a:t>
            </a:r>
            <a:r>
              <a:rPr lang="en-US" dirty="0"/>
              <a:t> </a:t>
            </a:r>
            <a:r>
              <a:rPr lang="en-US" dirty="0" err="1"/>
              <a:t>dat</a:t>
            </a:r>
            <a:r>
              <a:rPr lang="en-US" dirty="0"/>
              <a:t>: </a:t>
            </a:r>
          </a:p>
          <a:p>
            <a:r>
              <a:rPr lang="en-US" dirty="0" err="1"/>
              <a:t>Zij</a:t>
            </a:r>
            <a:r>
              <a:rPr lang="en-US" dirty="0"/>
              <a:t> </a:t>
            </a:r>
            <a:r>
              <a:rPr lang="en-US" dirty="0" err="1"/>
              <a:t>zich</a:t>
            </a:r>
            <a:r>
              <a:rPr lang="en-US" dirty="0"/>
              <a:t> in </a:t>
            </a:r>
            <a:r>
              <a:rPr lang="en-US" dirty="0" err="1"/>
              <a:t>eigen</a:t>
            </a:r>
            <a:r>
              <a:rPr lang="en-US" dirty="0"/>
              <a:t> </a:t>
            </a:r>
            <a:r>
              <a:rPr lang="en-US" dirty="0" err="1"/>
              <a:t>omgeving</a:t>
            </a:r>
            <a:r>
              <a:rPr lang="en-US" dirty="0"/>
              <a:t> </a:t>
            </a:r>
            <a:r>
              <a:rPr lang="en-US" dirty="0" err="1"/>
              <a:t>comfortabeler</a:t>
            </a:r>
            <a:r>
              <a:rPr lang="en-US" dirty="0"/>
              <a:t> </a:t>
            </a:r>
            <a:r>
              <a:rPr lang="en-US" dirty="0" err="1"/>
              <a:t>voelen</a:t>
            </a:r>
            <a:endParaRPr lang="en-US" dirty="0"/>
          </a:p>
          <a:p>
            <a:r>
              <a:rPr lang="en-US" dirty="0" err="1"/>
              <a:t>Hierdoor</a:t>
            </a:r>
            <a:r>
              <a:rPr lang="en-US" dirty="0"/>
              <a:t> </a:t>
            </a:r>
            <a:r>
              <a:rPr lang="en-US" dirty="0" err="1"/>
              <a:t>bepaalde</a:t>
            </a:r>
            <a:r>
              <a:rPr lang="en-US" dirty="0"/>
              <a:t> </a:t>
            </a:r>
            <a:r>
              <a:rPr lang="en-US" dirty="0" err="1"/>
              <a:t>onderwerpen</a:t>
            </a:r>
            <a:r>
              <a:rPr lang="en-US" dirty="0"/>
              <a:t> </a:t>
            </a:r>
            <a:r>
              <a:rPr lang="en-US" dirty="0" err="1"/>
              <a:t>makkelijker</a:t>
            </a:r>
            <a:r>
              <a:rPr lang="en-US" dirty="0"/>
              <a:t> </a:t>
            </a:r>
            <a:r>
              <a:rPr lang="en-US" dirty="0" err="1"/>
              <a:t>durven</a:t>
            </a:r>
            <a:r>
              <a:rPr lang="en-US" dirty="0"/>
              <a:t> </a:t>
            </a:r>
            <a:r>
              <a:rPr lang="en-US" dirty="0" err="1"/>
              <a:t>te</a:t>
            </a:r>
            <a:r>
              <a:rPr lang="en-US" dirty="0"/>
              <a:t> </a:t>
            </a:r>
            <a:r>
              <a:rPr lang="en-US" dirty="0" err="1"/>
              <a:t>bespreken</a:t>
            </a:r>
            <a:endParaRPr lang="en-US" dirty="0"/>
          </a:p>
          <a:p>
            <a:r>
              <a:rPr lang="en-US" dirty="0" err="1"/>
              <a:t>Ervaren</a:t>
            </a:r>
            <a:r>
              <a:rPr lang="en-US" dirty="0"/>
              <a:t> </a:t>
            </a:r>
            <a:r>
              <a:rPr lang="en-US" dirty="0" err="1"/>
              <a:t>dat</a:t>
            </a:r>
            <a:r>
              <a:rPr lang="en-US" dirty="0"/>
              <a:t> arts minder </a:t>
            </a:r>
            <a:r>
              <a:rPr lang="en-US" dirty="0" err="1"/>
              <a:t>gehaast</a:t>
            </a:r>
            <a:r>
              <a:rPr lang="en-US" dirty="0"/>
              <a:t> </a:t>
            </a:r>
            <a:r>
              <a:rPr lang="en-US" dirty="0" err="1"/>
              <a:t>overkomt</a:t>
            </a:r>
            <a:r>
              <a:rPr lang="en-US" dirty="0"/>
              <a:t> (</a:t>
            </a:r>
            <a:r>
              <a:rPr lang="en-US" dirty="0" err="1"/>
              <a:t>geen</a:t>
            </a:r>
            <a:r>
              <a:rPr lang="en-US" dirty="0"/>
              <a:t> non-</a:t>
            </a:r>
            <a:r>
              <a:rPr lang="en-US" dirty="0" err="1"/>
              <a:t>verbale</a:t>
            </a:r>
            <a:r>
              <a:rPr lang="en-US" dirty="0"/>
              <a:t> </a:t>
            </a:r>
            <a:r>
              <a:rPr lang="en-US" dirty="0" err="1"/>
              <a:t>signalen</a:t>
            </a:r>
            <a:r>
              <a:rPr lang="en-US" dirty="0"/>
              <a:t> </a:t>
            </a:r>
            <a:r>
              <a:rPr lang="en-US" dirty="0" err="1"/>
              <a:t>dat</a:t>
            </a:r>
            <a:r>
              <a:rPr lang="en-US" dirty="0"/>
              <a:t> consult ten </a:t>
            </a:r>
            <a:r>
              <a:rPr lang="en-US" dirty="0" err="1"/>
              <a:t>einde</a:t>
            </a:r>
            <a:r>
              <a:rPr lang="en-US" dirty="0"/>
              <a:t> </a:t>
            </a:r>
            <a:r>
              <a:rPr lang="en-US" dirty="0" err="1"/>
              <a:t>loopt</a:t>
            </a:r>
            <a:r>
              <a:rPr lang="en-US" dirty="0"/>
              <a:t>)</a:t>
            </a:r>
          </a:p>
          <a:p>
            <a:endParaRPr lang="en-US" dirty="0"/>
          </a:p>
          <a:p>
            <a:pPr marL="0" indent="0">
              <a:buNone/>
            </a:pPr>
            <a:r>
              <a:rPr lang="en-US" dirty="0" err="1"/>
              <a:t>Echter</a:t>
            </a:r>
            <a:r>
              <a:rPr lang="en-US" dirty="0"/>
              <a:t> </a:t>
            </a:r>
            <a:r>
              <a:rPr lang="en-US" dirty="0" err="1"/>
              <a:t>ook</a:t>
            </a:r>
            <a:r>
              <a:rPr lang="en-US" dirty="0"/>
              <a:t> </a:t>
            </a:r>
            <a:r>
              <a:rPr lang="en-US" dirty="0" err="1"/>
              <a:t>dat</a:t>
            </a:r>
            <a:r>
              <a:rPr lang="en-US" dirty="0"/>
              <a:t>:</a:t>
            </a:r>
          </a:p>
          <a:p>
            <a:r>
              <a:rPr lang="en-US" dirty="0" err="1"/>
              <a:t>Patiënten</a:t>
            </a:r>
            <a:r>
              <a:rPr lang="en-US" dirty="0"/>
              <a:t> </a:t>
            </a:r>
            <a:r>
              <a:rPr lang="en-US" dirty="0" err="1"/>
              <a:t>telefonisch</a:t>
            </a:r>
            <a:r>
              <a:rPr lang="en-US" dirty="0"/>
              <a:t> consult met </a:t>
            </a:r>
            <a:r>
              <a:rPr lang="en-US" dirty="0" err="1"/>
              <a:t>onbekende</a:t>
            </a:r>
            <a:r>
              <a:rPr lang="en-US" dirty="0"/>
              <a:t> arts minder </a:t>
            </a:r>
            <a:r>
              <a:rPr lang="en-US" dirty="0" err="1"/>
              <a:t>fijn</a:t>
            </a:r>
            <a:r>
              <a:rPr lang="en-US" dirty="0"/>
              <a:t> </a:t>
            </a:r>
            <a:r>
              <a:rPr lang="en-US" dirty="0" err="1"/>
              <a:t>vinden</a:t>
            </a:r>
            <a:endParaRPr lang="en-US" dirty="0"/>
          </a:p>
          <a:p>
            <a:r>
              <a:rPr lang="en-US" dirty="0" err="1"/>
              <a:t>Ze</a:t>
            </a:r>
            <a:r>
              <a:rPr lang="en-US" dirty="0"/>
              <a:t>, door </a:t>
            </a:r>
            <a:r>
              <a:rPr lang="en-US" dirty="0" err="1"/>
              <a:t>ontbreken</a:t>
            </a:r>
            <a:r>
              <a:rPr lang="en-US" dirty="0"/>
              <a:t> van non-</a:t>
            </a:r>
            <a:r>
              <a:rPr lang="en-US" dirty="0" err="1"/>
              <a:t>verbale</a:t>
            </a:r>
            <a:r>
              <a:rPr lang="en-US" dirty="0"/>
              <a:t> </a:t>
            </a:r>
            <a:r>
              <a:rPr lang="en-US" dirty="0" err="1"/>
              <a:t>signalen</a:t>
            </a:r>
            <a:r>
              <a:rPr lang="en-US" dirty="0"/>
              <a:t>, </a:t>
            </a:r>
            <a:r>
              <a:rPr lang="en-US" dirty="0" err="1"/>
              <a:t>soms</a:t>
            </a:r>
            <a:r>
              <a:rPr lang="en-US" dirty="0"/>
              <a:t> </a:t>
            </a:r>
            <a:r>
              <a:rPr lang="en-US" dirty="0" err="1"/>
              <a:t>specifieker</a:t>
            </a:r>
            <a:r>
              <a:rPr lang="en-US" dirty="0"/>
              <a:t> </a:t>
            </a:r>
            <a:r>
              <a:rPr lang="en-US" dirty="0" err="1"/>
              <a:t>zelf</a:t>
            </a:r>
            <a:r>
              <a:rPr lang="en-US" dirty="0"/>
              <a:t> </a:t>
            </a:r>
            <a:r>
              <a:rPr lang="en-US" dirty="0" err="1"/>
              <a:t>moeten</a:t>
            </a:r>
            <a:r>
              <a:rPr lang="en-US" dirty="0"/>
              <a:t> </a:t>
            </a:r>
            <a:r>
              <a:rPr lang="en-US" dirty="0" err="1"/>
              <a:t>aangeven</a:t>
            </a:r>
            <a:r>
              <a:rPr lang="en-US" dirty="0"/>
              <a:t> </a:t>
            </a:r>
            <a:r>
              <a:rPr lang="en-US" dirty="0" err="1"/>
              <a:t>als</a:t>
            </a:r>
            <a:r>
              <a:rPr lang="en-US" dirty="0"/>
              <a:t> </a:t>
            </a:r>
            <a:r>
              <a:rPr lang="en-US" dirty="0" err="1"/>
              <a:t>ze</a:t>
            </a:r>
            <a:r>
              <a:rPr lang="en-US" dirty="0"/>
              <a:t> </a:t>
            </a:r>
            <a:r>
              <a:rPr lang="en-US" dirty="0" err="1"/>
              <a:t>zich</a:t>
            </a:r>
            <a:r>
              <a:rPr lang="en-US" dirty="0"/>
              <a:t> </a:t>
            </a:r>
            <a:r>
              <a:rPr lang="en-US" dirty="0" err="1"/>
              <a:t>zorgen</a:t>
            </a:r>
            <a:r>
              <a:rPr lang="en-US" dirty="0"/>
              <a:t> </a:t>
            </a:r>
            <a:r>
              <a:rPr lang="en-US" dirty="0" err="1"/>
              <a:t>maken</a:t>
            </a:r>
            <a:r>
              <a:rPr lang="en-US" dirty="0"/>
              <a:t> of </a:t>
            </a:r>
            <a:r>
              <a:rPr lang="en-US" dirty="0" err="1"/>
              <a:t>ongemakkelijk</a:t>
            </a:r>
            <a:r>
              <a:rPr lang="en-US" dirty="0"/>
              <a:t> </a:t>
            </a:r>
            <a:r>
              <a:rPr lang="en-US" dirty="0" err="1"/>
              <a:t>voelen</a:t>
            </a:r>
            <a:r>
              <a:rPr lang="en-US" dirty="0"/>
              <a:t> </a:t>
            </a:r>
            <a:r>
              <a:rPr lang="en-US" dirty="0" err="1"/>
              <a:t>etc</a:t>
            </a:r>
            <a:endParaRPr lang="nl-NL" dirty="0"/>
          </a:p>
        </p:txBody>
      </p:sp>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spTree>
    <p:extLst>
      <p:ext uri="{BB962C8B-B14F-4D97-AF65-F5344CB8AC3E}">
        <p14:creationId xmlns:p14="http://schemas.microsoft.com/office/powerpoint/2010/main" val="584559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65125"/>
            <a:ext cx="10515600" cy="843473"/>
          </a:xfrm>
          <a:solidFill>
            <a:srgbClr val="FFF6E4"/>
          </a:solidFill>
        </p:spPr>
        <p:txBody>
          <a:bodyPr>
            <a:normAutofit/>
          </a:bodyPr>
          <a:lstStyle/>
          <a:p>
            <a:r>
              <a:rPr lang="nl-NL" sz="3200" b="1" dirty="0">
                <a:solidFill>
                  <a:schemeClr val="tx1">
                    <a:lumMod val="50000"/>
                    <a:lumOff val="50000"/>
                  </a:schemeClr>
                </a:solidFill>
                <a:latin typeface="Poppins SemiBold" pitchFamily="2" charset="77"/>
                <a:cs typeface="Poppins SemiBold" pitchFamily="2" charset="77"/>
              </a:rPr>
              <a:t>Standaard een (thuis)belspreekuur?</a:t>
            </a:r>
            <a:endParaRPr lang="en-US" sz="3200" b="1" dirty="0">
              <a:solidFill>
                <a:schemeClr val="tx1">
                  <a:lumMod val="50000"/>
                  <a:lumOff val="50000"/>
                </a:schemeClr>
              </a:solidFill>
              <a:latin typeface="Poppins SemiBold" pitchFamily="2" charset="77"/>
              <a:cs typeface="Poppins SemiBold" pitchFamily="2" charset="77"/>
            </a:endParaRP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587346270"/>
              </p:ext>
            </p:extLst>
          </p:nvPr>
        </p:nvGraphicFramePr>
        <p:xfrm>
          <a:off x="838200" y="1825625"/>
          <a:ext cx="10515600" cy="35712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51174158"/>
                    </a:ext>
                  </a:extLst>
                </a:gridCol>
                <a:gridCol w="3505200">
                  <a:extLst>
                    <a:ext uri="{9D8B030D-6E8A-4147-A177-3AD203B41FA5}">
                      <a16:colId xmlns:a16="http://schemas.microsoft.com/office/drawing/2014/main" val="3069905741"/>
                    </a:ext>
                  </a:extLst>
                </a:gridCol>
                <a:gridCol w="3505200">
                  <a:extLst>
                    <a:ext uri="{9D8B030D-6E8A-4147-A177-3AD203B41FA5}">
                      <a16:colId xmlns:a16="http://schemas.microsoft.com/office/drawing/2014/main" val="1066445701"/>
                    </a:ext>
                  </a:extLst>
                </a:gridCol>
              </a:tblGrid>
              <a:tr h="370840">
                <a:tc>
                  <a:txBody>
                    <a:bodyPr/>
                    <a:lstStyle/>
                    <a:p>
                      <a:endParaRPr lang="nl-NL" dirty="0"/>
                    </a:p>
                  </a:txBody>
                  <a:tcPr/>
                </a:tc>
                <a:tc>
                  <a:txBody>
                    <a:bodyPr/>
                    <a:lstStyle/>
                    <a:p>
                      <a:r>
                        <a:rPr lang="en-US" dirty="0" err="1"/>
                        <a:t>Voordeel</a:t>
                      </a:r>
                      <a:endParaRPr lang="nl-NL" dirty="0"/>
                    </a:p>
                  </a:txBody>
                  <a:tcPr/>
                </a:tc>
                <a:tc>
                  <a:txBody>
                    <a:bodyPr/>
                    <a:lstStyle/>
                    <a:p>
                      <a:r>
                        <a:rPr lang="en-US" dirty="0" err="1"/>
                        <a:t>Nadeel</a:t>
                      </a:r>
                      <a:endParaRPr lang="nl-NL" dirty="0"/>
                    </a:p>
                  </a:txBody>
                  <a:tcPr/>
                </a:tc>
                <a:extLst>
                  <a:ext uri="{0D108BD9-81ED-4DB2-BD59-A6C34878D82A}">
                    <a16:rowId xmlns:a16="http://schemas.microsoft.com/office/drawing/2014/main" val="3194685738"/>
                  </a:ext>
                </a:extLst>
              </a:tr>
              <a:tr h="370840">
                <a:tc>
                  <a:txBody>
                    <a:bodyPr/>
                    <a:lstStyle/>
                    <a:p>
                      <a:r>
                        <a:rPr lang="en-US" dirty="0"/>
                        <a:t>Arts</a:t>
                      </a:r>
                      <a:endParaRPr lang="nl-NL" dirty="0"/>
                    </a:p>
                  </a:txBody>
                  <a:tcPr/>
                </a:tc>
                <a:tc>
                  <a:txBody>
                    <a:bodyPr/>
                    <a:lstStyle/>
                    <a:p>
                      <a:pPr marL="285750" indent="-285750">
                        <a:buFontTx/>
                        <a:buChar char="-"/>
                      </a:pPr>
                      <a:r>
                        <a:rPr lang="en-US" dirty="0" err="1"/>
                        <a:t>Rustiger</a:t>
                      </a:r>
                      <a:r>
                        <a:rPr lang="en-US" baseline="0" dirty="0"/>
                        <a:t> </a:t>
                      </a:r>
                      <a:r>
                        <a:rPr lang="en-US" baseline="0" dirty="0" err="1"/>
                        <a:t>werken</a:t>
                      </a:r>
                      <a:endParaRPr lang="en-US" baseline="0" dirty="0"/>
                    </a:p>
                    <a:p>
                      <a:pPr marL="285750" indent="-285750">
                        <a:buFontTx/>
                        <a:buChar char="-"/>
                      </a:pPr>
                      <a:r>
                        <a:rPr lang="en-US" baseline="0" dirty="0" err="1"/>
                        <a:t>Tijdsbesparing</a:t>
                      </a:r>
                      <a:endParaRPr lang="en-US" baseline="0" dirty="0"/>
                    </a:p>
                    <a:p>
                      <a:pPr marL="285750" indent="-285750">
                        <a:buFontTx/>
                        <a:buChar char="-"/>
                      </a:pPr>
                      <a:r>
                        <a:rPr lang="en-US" baseline="0" dirty="0"/>
                        <a:t>Meer </a:t>
                      </a:r>
                      <a:r>
                        <a:rPr lang="en-US" baseline="0" dirty="0" err="1"/>
                        <a:t>flexibiliteit</a:t>
                      </a:r>
                      <a:r>
                        <a:rPr lang="en-US" baseline="0" dirty="0"/>
                        <a:t> op de dag</a:t>
                      </a:r>
                    </a:p>
                    <a:p>
                      <a:pPr marL="285750" indent="-285750">
                        <a:buFontTx/>
                        <a:buChar char="-"/>
                      </a:pPr>
                      <a:r>
                        <a:rPr lang="en-US" baseline="0" dirty="0" err="1"/>
                        <a:t>Duurzamer</a:t>
                      </a:r>
                      <a:endParaRPr lang="nl-NL" dirty="0"/>
                    </a:p>
                  </a:txBody>
                  <a:tcPr/>
                </a:tc>
                <a:tc>
                  <a:txBody>
                    <a:bodyPr/>
                    <a:lstStyle/>
                    <a:p>
                      <a:pPr marL="285750" indent="-285750">
                        <a:buFontTx/>
                        <a:buChar char="-"/>
                      </a:pPr>
                      <a:r>
                        <a:rPr lang="en-US" dirty="0" err="1"/>
                        <a:t>Geen</a:t>
                      </a:r>
                      <a:r>
                        <a:rPr lang="en-US" baseline="0" dirty="0"/>
                        <a:t> </a:t>
                      </a:r>
                      <a:r>
                        <a:rPr lang="en-US" baseline="0" dirty="0" err="1"/>
                        <a:t>klinische</a:t>
                      </a:r>
                      <a:r>
                        <a:rPr lang="en-US" baseline="0" dirty="0"/>
                        <a:t> </a:t>
                      </a:r>
                      <a:r>
                        <a:rPr lang="en-US" baseline="0" dirty="0" err="1"/>
                        <a:t>blik</a:t>
                      </a:r>
                      <a:endParaRPr lang="en-US" baseline="0" dirty="0"/>
                    </a:p>
                    <a:p>
                      <a:pPr marL="285750" indent="-285750">
                        <a:buFontTx/>
                        <a:buChar char="-"/>
                      </a:pPr>
                      <a:r>
                        <a:rPr lang="en-US" baseline="0" dirty="0"/>
                        <a:t>Minder </a:t>
                      </a:r>
                      <a:r>
                        <a:rPr lang="en-US" baseline="0" dirty="0" err="1"/>
                        <a:t>afwisselend</a:t>
                      </a:r>
                      <a:endParaRPr lang="en-US" baseline="0" dirty="0"/>
                    </a:p>
                    <a:p>
                      <a:pPr marL="285750" indent="-285750">
                        <a:buFontTx/>
                        <a:buChar char="-"/>
                      </a:pPr>
                      <a:r>
                        <a:rPr lang="en-US" baseline="0" dirty="0" err="1"/>
                        <a:t>Geen</a:t>
                      </a:r>
                      <a:r>
                        <a:rPr lang="en-US" baseline="0" dirty="0"/>
                        <a:t> non-</a:t>
                      </a:r>
                      <a:r>
                        <a:rPr lang="en-US" baseline="0" dirty="0" err="1"/>
                        <a:t>verbale</a:t>
                      </a:r>
                      <a:r>
                        <a:rPr lang="en-US" baseline="0" dirty="0"/>
                        <a:t> </a:t>
                      </a:r>
                      <a:r>
                        <a:rPr lang="en-US" baseline="0" dirty="0" err="1"/>
                        <a:t>signalen</a:t>
                      </a:r>
                      <a:endParaRPr lang="nl-NL" dirty="0"/>
                    </a:p>
                  </a:txBody>
                  <a:tcPr/>
                </a:tc>
                <a:extLst>
                  <a:ext uri="{0D108BD9-81ED-4DB2-BD59-A6C34878D82A}">
                    <a16:rowId xmlns:a16="http://schemas.microsoft.com/office/drawing/2014/main" val="457758141"/>
                  </a:ext>
                </a:extLst>
              </a:tr>
              <a:tr h="370840">
                <a:tc>
                  <a:txBody>
                    <a:bodyPr/>
                    <a:lstStyle/>
                    <a:p>
                      <a:r>
                        <a:rPr lang="en-US" dirty="0" err="1"/>
                        <a:t>Patiënt</a:t>
                      </a:r>
                      <a:endParaRPr lang="nl-NL" dirty="0"/>
                    </a:p>
                  </a:txBody>
                  <a:tcPr/>
                </a:tc>
                <a:tc>
                  <a:txBody>
                    <a:bodyPr/>
                    <a:lstStyle/>
                    <a:p>
                      <a:pPr marL="285750" indent="-285750">
                        <a:buFontTx/>
                        <a:buChar char="-"/>
                      </a:pPr>
                      <a:r>
                        <a:rPr lang="en-US" dirty="0"/>
                        <a:t>Minder </a:t>
                      </a:r>
                      <a:r>
                        <a:rPr lang="en-US" dirty="0" err="1"/>
                        <a:t>fysieke</a:t>
                      </a:r>
                      <a:r>
                        <a:rPr lang="en-US" baseline="0" dirty="0"/>
                        <a:t> </a:t>
                      </a:r>
                      <a:r>
                        <a:rPr lang="en-US" baseline="0" dirty="0" err="1"/>
                        <a:t>belasting</a:t>
                      </a:r>
                      <a:endParaRPr lang="en-US" baseline="0" dirty="0"/>
                    </a:p>
                    <a:p>
                      <a:pPr marL="285750" indent="-285750">
                        <a:buFontTx/>
                        <a:buChar char="-"/>
                      </a:pPr>
                      <a:r>
                        <a:rPr lang="en-US" baseline="0" dirty="0"/>
                        <a:t>Minder </a:t>
                      </a:r>
                      <a:r>
                        <a:rPr lang="en-US" baseline="0" dirty="0" err="1"/>
                        <a:t>mantelzorgbelasting</a:t>
                      </a:r>
                      <a:endParaRPr lang="en-US" baseline="0" dirty="0"/>
                    </a:p>
                    <a:p>
                      <a:pPr marL="285750" indent="-285750">
                        <a:buFontTx/>
                        <a:buChar char="-"/>
                      </a:pPr>
                      <a:r>
                        <a:rPr lang="en-US" baseline="0" dirty="0"/>
                        <a:t>Minder </a:t>
                      </a:r>
                      <a:r>
                        <a:rPr lang="en-US" baseline="0" dirty="0" err="1"/>
                        <a:t>werkverzuim</a:t>
                      </a:r>
                      <a:r>
                        <a:rPr lang="en-US" baseline="0" dirty="0"/>
                        <a:t> door patient </a:t>
                      </a:r>
                      <a:r>
                        <a:rPr lang="en-US" baseline="0" dirty="0" err="1"/>
                        <a:t>en</a:t>
                      </a:r>
                      <a:r>
                        <a:rPr lang="en-US" baseline="0" dirty="0"/>
                        <a:t> </a:t>
                      </a:r>
                      <a:r>
                        <a:rPr lang="en-US" baseline="0" dirty="0" err="1"/>
                        <a:t>mantelzorger</a:t>
                      </a:r>
                      <a:endParaRPr lang="en-US" baseline="0" dirty="0"/>
                    </a:p>
                    <a:p>
                      <a:pPr marL="285750" indent="-285750">
                        <a:buFontTx/>
                        <a:buChar char="-"/>
                      </a:pPr>
                      <a:r>
                        <a:rPr lang="en-US" baseline="0" dirty="0" err="1"/>
                        <a:t>Geen</a:t>
                      </a:r>
                      <a:r>
                        <a:rPr lang="en-US" baseline="0" dirty="0"/>
                        <a:t> (</a:t>
                      </a:r>
                      <a:r>
                        <a:rPr lang="en-US" baseline="0" dirty="0" err="1"/>
                        <a:t>infectieuze</a:t>
                      </a:r>
                      <a:r>
                        <a:rPr lang="en-US" baseline="0" dirty="0"/>
                        <a:t>) </a:t>
                      </a:r>
                      <a:r>
                        <a:rPr lang="en-US" baseline="0" dirty="0" err="1"/>
                        <a:t>blootstelling</a:t>
                      </a:r>
                      <a:r>
                        <a:rPr lang="en-US" baseline="0" dirty="0"/>
                        <a:t> aan </a:t>
                      </a:r>
                      <a:r>
                        <a:rPr lang="en-US" baseline="0" dirty="0" err="1"/>
                        <a:t>andere</a:t>
                      </a:r>
                      <a:r>
                        <a:rPr lang="en-US" baseline="0" dirty="0"/>
                        <a:t> </a:t>
                      </a:r>
                      <a:r>
                        <a:rPr lang="en-US" baseline="0" dirty="0" err="1"/>
                        <a:t>patiënten</a:t>
                      </a:r>
                      <a:endParaRPr lang="en-US" baseline="0" dirty="0"/>
                    </a:p>
                    <a:p>
                      <a:pPr marL="285750" indent="-285750">
                        <a:buFontTx/>
                        <a:buChar char="-"/>
                      </a:pPr>
                      <a:r>
                        <a:rPr lang="en-US" baseline="0" dirty="0" err="1"/>
                        <a:t>Duurzamer</a:t>
                      </a:r>
                      <a:endParaRPr lang="nl-NL" dirty="0"/>
                    </a:p>
                  </a:txBody>
                  <a:tcPr/>
                </a:tc>
                <a:tc>
                  <a:txBody>
                    <a:bodyPr/>
                    <a:lstStyle/>
                    <a:p>
                      <a:pPr marL="285750" indent="-285750">
                        <a:buFontTx/>
                        <a:buChar char="-"/>
                      </a:pPr>
                      <a:r>
                        <a:rPr lang="en-US" dirty="0" err="1"/>
                        <a:t>Geen</a:t>
                      </a:r>
                      <a:r>
                        <a:rPr lang="en-US" baseline="0" dirty="0"/>
                        <a:t> face-to-face contact</a:t>
                      </a:r>
                    </a:p>
                    <a:p>
                      <a:pPr marL="285750" indent="-285750">
                        <a:buFontTx/>
                        <a:buChar char="-"/>
                      </a:pPr>
                      <a:r>
                        <a:rPr lang="en-US" baseline="0" dirty="0"/>
                        <a:t>Minder vast </a:t>
                      </a:r>
                      <a:r>
                        <a:rPr lang="en-US" baseline="0" dirty="0" err="1"/>
                        <a:t>tijdstip</a:t>
                      </a:r>
                      <a:endParaRPr lang="en-US" baseline="0" dirty="0"/>
                    </a:p>
                    <a:p>
                      <a:pPr marL="285750" indent="-285750">
                        <a:buFontTx/>
                        <a:buChar char="-"/>
                      </a:pPr>
                      <a:endParaRPr lang="en-US" baseline="0" dirty="0"/>
                    </a:p>
                    <a:p>
                      <a:endParaRPr lang="nl-NL" dirty="0"/>
                    </a:p>
                  </a:txBody>
                  <a:tcPr/>
                </a:tc>
                <a:extLst>
                  <a:ext uri="{0D108BD9-81ED-4DB2-BD59-A6C34878D82A}">
                    <a16:rowId xmlns:a16="http://schemas.microsoft.com/office/drawing/2014/main" val="3183074197"/>
                  </a:ext>
                </a:extLst>
              </a:tr>
            </a:tbl>
          </a:graphicData>
        </a:graphic>
      </p:graphicFrame>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spTree>
    <p:extLst>
      <p:ext uri="{BB962C8B-B14F-4D97-AF65-F5344CB8AC3E}">
        <p14:creationId xmlns:p14="http://schemas.microsoft.com/office/powerpoint/2010/main" val="186238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65125"/>
            <a:ext cx="10515600" cy="843473"/>
          </a:xfrm>
          <a:solidFill>
            <a:srgbClr val="FFF6E4"/>
          </a:solidFill>
        </p:spPr>
        <p:txBody>
          <a:bodyPr>
            <a:normAutofit/>
          </a:bodyPr>
          <a:lstStyle/>
          <a:p>
            <a:r>
              <a:rPr lang="en-US" sz="3200" b="1" dirty="0" err="1">
                <a:solidFill>
                  <a:schemeClr val="tx1">
                    <a:lumMod val="50000"/>
                    <a:lumOff val="50000"/>
                  </a:schemeClr>
                </a:solidFill>
                <a:latin typeface="Poppins SemiBold" pitchFamily="2" charset="77"/>
                <a:cs typeface="Poppins SemiBold" pitchFamily="2" charset="77"/>
              </a:rPr>
              <a:t>Declarabele</a:t>
            </a:r>
            <a:r>
              <a:rPr lang="en-US" sz="3200" b="1" dirty="0">
                <a:solidFill>
                  <a:schemeClr val="tx1">
                    <a:lumMod val="50000"/>
                    <a:lumOff val="50000"/>
                  </a:schemeClr>
                </a:solidFill>
                <a:latin typeface="Poppins SemiBold" pitchFamily="2" charset="77"/>
                <a:cs typeface="Poppins SemiBold" pitchFamily="2" charset="77"/>
              </a:rPr>
              <a:t> </a:t>
            </a:r>
            <a:r>
              <a:rPr lang="en-US" sz="3200" b="1" dirty="0" err="1">
                <a:solidFill>
                  <a:schemeClr val="tx1">
                    <a:lumMod val="50000"/>
                    <a:lumOff val="50000"/>
                  </a:schemeClr>
                </a:solidFill>
                <a:latin typeface="Poppins SemiBold" pitchFamily="2" charset="77"/>
                <a:cs typeface="Poppins SemiBold" pitchFamily="2" charset="77"/>
              </a:rPr>
              <a:t>zorg</a:t>
            </a:r>
            <a:endParaRPr lang="en-US" sz="3200" b="1" dirty="0">
              <a:solidFill>
                <a:schemeClr val="tx1">
                  <a:lumMod val="50000"/>
                  <a:lumOff val="50000"/>
                </a:schemeClr>
              </a:solidFill>
              <a:latin typeface="Poppins SemiBold" pitchFamily="2" charset="77"/>
              <a:cs typeface="Poppins SemiBold" pitchFamily="2" charset="77"/>
            </a:endParaRPr>
          </a:p>
        </p:txBody>
      </p:sp>
      <p:sp>
        <p:nvSpPr>
          <p:cNvPr id="3" name="Tijdelijke aanduiding voor inhoud 2">
            <a:extLst>
              <a:ext uri="{FF2B5EF4-FFF2-40B4-BE49-F238E27FC236}">
                <a16:creationId xmlns:a16="http://schemas.microsoft.com/office/drawing/2014/main" id="{2602ADF5-0ACE-5026-4EF1-77A212C0EF94}"/>
              </a:ext>
            </a:extLst>
          </p:cNvPr>
          <p:cNvSpPr>
            <a:spLocks noGrp="1"/>
          </p:cNvSpPr>
          <p:nvPr>
            <p:ph idx="1"/>
          </p:nvPr>
        </p:nvSpPr>
        <p:spPr/>
        <p:txBody>
          <a:bodyPr>
            <a:normAutofit/>
          </a:bodyPr>
          <a:lstStyle/>
          <a:p>
            <a:endParaRPr lang="en-US" dirty="0"/>
          </a:p>
          <a:p>
            <a:endParaRPr lang="nl-NL" dirty="0"/>
          </a:p>
          <a:p>
            <a:endParaRPr lang="nl-NL" dirty="0"/>
          </a:p>
        </p:txBody>
      </p:sp>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sp>
        <p:nvSpPr>
          <p:cNvPr id="6" name="Tijdelijke aanduiding voor inhoud 2"/>
          <p:cNvSpPr txBox="1">
            <a:spLocks/>
          </p:cNvSpPr>
          <p:nvPr/>
        </p:nvSpPr>
        <p:spPr>
          <a:xfrm>
            <a:off x="990600" y="1978025"/>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r>
              <a:rPr lang="nl-NL" dirty="0"/>
              <a:t>Telefonische contacten en screen-</a:t>
            </a:r>
            <a:r>
              <a:rPr lang="nl-NL" dirty="0" err="1"/>
              <a:t>to</a:t>
            </a:r>
            <a:r>
              <a:rPr lang="nl-NL" dirty="0"/>
              <a:t>-screen consulten kunnen zowel eerste als herhaal-polikliniekbezoek vervangen</a:t>
            </a:r>
            <a:br>
              <a:rPr lang="nl-NL" dirty="0"/>
            </a:br>
            <a:br>
              <a:rPr lang="nl-NL" dirty="0"/>
            </a:br>
            <a:r>
              <a:rPr lang="nl-NL" dirty="0"/>
              <a:t>dient </a:t>
            </a:r>
            <a:r>
              <a:rPr lang="nl-NL" b="1" i="1" dirty="0"/>
              <a:t>zowel zorginhoudelijk als qua tijdsduur te voldoen aan de voorwaarden die ook gelden voor het reguliere face-</a:t>
            </a:r>
            <a:r>
              <a:rPr lang="nl-NL" b="1" i="1" dirty="0" err="1"/>
              <a:t>to</a:t>
            </a:r>
            <a:r>
              <a:rPr lang="nl-NL" b="1" i="1" dirty="0"/>
              <a:t>-face polikliniekbezoek</a:t>
            </a:r>
            <a:r>
              <a:rPr lang="nl-NL" b="1" dirty="0"/>
              <a:t>. </a:t>
            </a:r>
            <a:r>
              <a:rPr lang="nl-NL" dirty="0"/>
              <a:t>Van dit consult vindt inhoudelijke verslaglegging plaats in het medisch dossier van de patiënt.</a:t>
            </a:r>
            <a:br>
              <a:rPr lang="nl-NL" dirty="0"/>
            </a:br>
            <a:endParaRPr lang="nl-NL" dirty="0"/>
          </a:p>
          <a:p>
            <a:pPr fontAlgn="t"/>
            <a:r>
              <a:rPr lang="nl-NL" dirty="0"/>
              <a:t>Specifiek voor schriftelijke consultatie geldt: </a:t>
            </a:r>
            <a:br>
              <a:rPr lang="nl-NL" dirty="0"/>
            </a:br>
            <a:r>
              <a:rPr lang="nl-NL" dirty="0"/>
              <a:t>Consultatie kan uit meerdere schriftelijke informatie-uitwisselingen bestaan, maar mag per polikliniekbezoek dat het vervangt éénmaal worden vastgelegd. </a:t>
            </a:r>
          </a:p>
        </p:txBody>
      </p:sp>
      <p:sp>
        <p:nvSpPr>
          <p:cNvPr id="5" name="Tekstvak 4"/>
          <p:cNvSpPr txBox="1"/>
          <p:nvPr/>
        </p:nvSpPr>
        <p:spPr>
          <a:xfrm>
            <a:off x="6174314" y="5960031"/>
            <a:ext cx="2313542" cy="369332"/>
          </a:xfrm>
          <a:prstGeom prst="rect">
            <a:avLst/>
          </a:prstGeom>
          <a:noFill/>
        </p:spPr>
        <p:txBody>
          <a:bodyPr wrap="square" rtlCol="0">
            <a:spAutoFit/>
          </a:bodyPr>
          <a:lstStyle/>
          <a:p>
            <a:r>
              <a:rPr lang="nl-NL" dirty="0"/>
              <a:t>Bron: NZA</a:t>
            </a:r>
          </a:p>
        </p:txBody>
      </p:sp>
    </p:spTree>
    <p:extLst>
      <p:ext uri="{BB962C8B-B14F-4D97-AF65-F5344CB8AC3E}">
        <p14:creationId xmlns:p14="http://schemas.microsoft.com/office/powerpoint/2010/main" val="24286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65125"/>
            <a:ext cx="10515600" cy="843473"/>
          </a:xfrm>
          <a:solidFill>
            <a:srgbClr val="FFF6E4"/>
          </a:solidFill>
        </p:spPr>
        <p:txBody>
          <a:bodyPr>
            <a:normAutofit/>
          </a:bodyPr>
          <a:lstStyle/>
          <a:p>
            <a:r>
              <a:rPr lang="en-US" sz="3200" b="1" dirty="0" err="1">
                <a:solidFill>
                  <a:schemeClr val="tx1">
                    <a:lumMod val="50000"/>
                    <a:lumOff val="50000"/>
                  </a:schemeClr>
                </a:solidFill>
                <a:latin typeface="Poppins SemiBold" pitchFamily="2" charset="77"/>
                <a:cs typeface="Poppins SemiBold" pitchFamily="2" charset="77"/>
              </a:rPr>
              <a:t>Niet-declarabele</a:t>
            </a:r>
            <a:r>
              <a:rPr lang="en-US" sz="3200" b="1" dirty="0">
                <a:solidFill>
                  <a:schemeClr val="tx1">
                    <a:lumMod val="50000"/>
                    <a:lumOff val="50000"/>
                  </a:schemeClr>
                </a:solidFill>
                <a:latin typeface="Poppins SemiBold" pitchFamily="2" charset="77"/>
                <a:cs typeface="Poppins SemiBold" pitchFamily="2" charset="77"/>
              </a:rPr>
              <a:t> </a:t>
            </a:r>
            <a:r>
              <a:rPr lang="en-US" sz="3200" b="1" dirty="0" err="1">
                <a:solidFill>
                  <a:schemeClr val="tx1">
                    <a:lumMod val="50000"/>
                    <a:lumOff val="50000"/>
                  </a:schemeClr>
                </a:solidFill>
                <a:latin typeface="Poppins SemiBold" pitchFamily="2" charset="77"/>
                <a:cs typeface="Poppins SemiBold" pitchFamily="2" charset="77"/>
              </a:rPr>
              <a:t>zorg</a:t>
            </a:r>
            <a:r>
              <a:rPr lang="en-US" sz="3200" b="1" dirty="0">
                <a:solidFill>
                  <a:schemeClr val="tx1">
                    <a:lumMod val="50000"/>
                    <a:lumOff val="50000"/>
                  </a:schemeClr>
                </a:solidFill>
                <a:latin typeface="Poppins SemiBold" pitchFamily="2" charset="77"/>
                <a:cs typeface="Poppins SemiBold" pitchFamily="2" charset="77"/>
              </a:rPr>
              <a:t> op </a:t>
            </a:r>
            <a:r>
              <a:rPr lang="en-US" sz="3200" b="1" dirty="0" err="1">
                <a:solidFill>
                  <a:schemeClr val="tx1">
                    <a:lumMod val="50000"/>
                    <a:lumOff val="50000"/>
                  </a:schemeClr>
                </a:solidFill>
                <a:latin typeface="Poppins SemiBold" pitchFamily="2" charset="77"/>
                <a:cs typeface="Poppins SemiBold" pitchFamily="2" charset="77"/>
              </a:rPr>
              <a:t>afstand</a:t>
            </a:r>
            <a:endParaRPr lang="en-US" sz="3200" b="1" dirty="0">
              <a:solidFill>
                <a:schemeClr val="tx1">
                  <a:lumMod val="50000"/>
                  <a:lumOff val="50000"/>
                </a:schemeClr>
              </a:solidFill>
              <a:latin typeface="Poppins SemiBold" pitchFamily="2" charset="77"/>
              <a:cs typeface="Poppins SemiBold" pitchFamily="2" charset="77"/>
            </a:endParaRPr>
          </a:p>
        </p:txBody>
      </p:sp>
      <p:sp>
        <p:nvSpPr>
          <p:cNvPr id="3" name="Tijdelijke aanduiding voor inhoud 2">
            <a:extLst>
              <a:ext uri="{FF2B5EF4-FFF2-40B4-BE49-F238E27FC236}">
                <a16:creationId xmlns:a16="http://schemas.microsoft.com/office/drawing/2014/main" id="{2602ADF5-0ACE-5026-4EF1-77A212C0EF94}"/>
              </a:ext>
            </a:extLst>
          </p:cNvPr>
          <p:cNvSpPr>
            <a:spLocks noGrp="1"/>
          </p:cNvSpPr>
          <p:nvPr>
            <p:ph idx="1"/>
          </p:nvPr>
        </p:nvSpPr>
        <p:spPr/>
        <p:txBody>
          <a:bodyPr>
            <a:normAutofit/>
          </a:bodyPr>
          <a:lstStyle/>
          <a:p>
            <a:endParaRPr lang="en-US" dirty="0"/>
          </a:p>
          <a:p>
            <a:endParaRPr lang="nl-NL" dirty="0"/>
          </a:p>
          <a:p>
            <a:endParaRPr lang="nl-NL" dirty="0"/>
          </a:p>
        </p:txBody>
      </p:sp>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sp>
        <p:nvSpPr>
          <p:cNvPr id="6" name="Tijdelijke aanduiding voor inhoud 2"/>
          <p:cNvSpPr txBox="1">
            <a:spLocks/>
          </p:cNvSpPr>
          <p:nvPr/>
        </p:nvSpPr>
        <p:spPr>
          <a:xfrm>
            <a:off x="990600" y="197802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r>
              <a:rPr lang="nl-NL" dirty="0"/>
              <a:t>Consult alleen om nog uitslag van onderzoeken mee te delen</a:t>
            </a:r>
          </a:p>
          <a:p>
            <a:pPr fontAlgn="t"/>
            <a:endParaRPr lang="nl-NL" dirty="0"/>
          </a:p>
          <a:p>
            <a:pPr fontAlgn="t"/>
            <a:r>
              <a:rPr lang="nl-NL" dirty="0"/>
              <a:t>Wanneer er geen contact met patiënt is geweest</a:t>
            </a:r>
          </a:p>
          <a:p>
            <a:pPr fontAlgn="t"/>
            <a:endParaRPr lang="nl-NL" dirty="0"/>
          </a:p>
          <a:p>
            <a:pPr fontAlgn="t"/>
            <a:r>
              <a:rPr lang="nl-NL" dirty="0"/>
              <a:t>Wanneer tijdens het consult op afstand blijkt dat de patiënt toch naar de polikliniek had moeten komen om door een arts gezien te worden en daarom het consult qua inhoud en tijdsduur niet volledig een polikliniekbezoek vervangt, mag dit consult op afstand niet geregistreerd worden. In die gevallen is de registratie van EN een consult op afstand EN een polikliniekbezoek onrechtmatig. </a:t>
            </a:r>
          </a:p>
        </p:txBody>
      </p:sp>
    </p:spTree>
    <p:extLst>
      <p:ext uri="{BB962C8B-B14F-4D97-AF65-F5344CB8AC3E}">
        <p14:creationId xmlns:p14="http://schemas.microsoft.com/office/powerpoint/2010/main" val="1291449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65125"/>
            <a:ext cx="10515600" cy="843473"/>
          </a:xfrm>
          <a:solidFill>
            <a:srgbClr val="FFF6E4"/>
          </a:solidFill>
        </p:spPr>
        <p:txBody>
          <a:bodyPr>
            <a:normAutofit/>
          </a:bodyPr>
          <a:lstStyle/>
          <a:p>
            <a:r>
              <a:rPr lang="en-US" sz="3200" b="1" dirty="0" err="1">
                <a:solidFill>
                  <a:schemeClr val="tx1">
                    <a:lumMod val="50000"/>
                    <a:lumOff val="50000"/>
                  </a:schemeClr>
                </a:solidFill>
                <a:latin typeface="Poppins SemiBold" pitchFamily="2" charset="77"/>
                <a:cs typeface="Poppins SemiBold" pitchFamily="2" charset="77"/>
              </a:rPr>
              <a:t>Voorbeelden</a:t>
            </a:r>
            <a:r>
              <a:rPr lang="en-US" sz="3200" b="1" dirty="0">
                <a:solidFill>
                  <a:schemeClr val="tx1">
                    <a:lumMod val="50000"/>
                    <a:lumOff val="50000"/>
                  </a:schemeClr>
                </a:solidFill>
                <a:latin typeface="Poppins SemiBold" pitchFamily="2" charset="77"/>
                <a:cs typeface="Poppins SemiBold" pitchFamily="2" charset="77"/>
              </a:rPr>
              <a:t> </a:t>
            </a:r>
            <a:r>
              <a:rPr lang="en-US" sz="3200" b="1" dirty="0" err="1">
                <a:solidFill>
                  <a:schemeClr val="tx1">
                    <a:lumMod val="50000"/>
                    <a:lumOff val="50000"/>
                  </a:schemeClr>
                </a:solidFill>
                <a:latin typeface="Poppins SemiBold" pitchFamily="2" charset="77"/>
                <a:cs typeface="Poppins SemiBold" pitchFamily="2" charset="77"/>
              </a:rPr>
              <a:t>statusvoering</a:t>
            </a:r>
            <a:endParaRPr lang="en-US" sz="3200" b="1" dirty="0">
              <a:solidFill>
                <a:schemeClr val="tx1">
                  <a:lumMod val="50000"/>
                  <a:lumOff val="50000"/>
                </a:schemeClr>
              </a:solidFill>
              <a:latin typeface="Poppins SemiBold" pitchFamily="2" charset="77"/>
              <a:cs typeface="Poppins SemiBold" pitchFamily="2" charset="77"/>
            </a:endParaRPr>
          </a:p>
        </p:txBody>
      </p:sp>
      <p:sp>
        <p:nvSpPr>
          <p:cNvPr id="3" name="Tijdelijke aanduiding voor inhoud 2">
            <a:extLst>
              <a:ext uri="{FF2B5EF4-FFF2-40B4-BE49-F238E27FC236}">
                <a16:creationId xmlns:a16="http://schemas.microsoft.com/office/drawing/2014/main" id="{2602ADF5-0ACE-5026-4EF1-77A212C0EF94}"/>
              </a:ext>
            </a:extLst>
          </p:cNvPr>
          <p:cNvSpPr>
            <a:spLocks noGrp="1"/>
          </p:cNvSpPr>
          <p:nvPr>
            <p:ph idx="1"/>
          </p:nvPr>
        </p:nvSpPr>
        <p:spPr/>
        <p:txBody>
          <a:bodyPr>
            <a:normAutofit/>
          </a:bodyPr>
          <a:lstStyle/>
          <a:p>
            <a:endParaRPr lang="en-US" dirty="0"/>
          </a:p>
          <a:p>
            <a:endParaRPr lang="nl-NL" dirty="0"/>
          </a:p>
          <a:p>
            <a:endParaRPr lang="nl-NL" dirty="0"/>
          </a:p>
        </p:txBody>
      </p:sp>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sp>
        <p:nvSpPr>
          <p:cNvPr id="6" name="Tijdelijke aanduiding voor inhoud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endParaRPr lang="nl-NL" dirty="0"/>
          </a:p>
        </p:txBody>
      </p:sp>
      <p:graphicFrame>
        <p:nvGraphicFramePr>
          <p:cNvPr id="9" name="Tabel 8"/>
          <p:cNvGraphicFramePr>
            <a:graphicFrameLocks noGrp="1"/>
          </p:cNvGraphicFramePr>
          <p:nvPr>
            <p:extLst>
              <p:ext uri="{D42A27DB-BD31-4B8C-83A1-F6EECF244321}">
                <p14:modId xmlns:p14="http://schemas.microsoft.com/office/powerpoint/2010/main" val="626051897"/>
              </p:ext>
            </p:extLst>
          </p:nvPr>
        </p:nvGraphicFramePr>
        <p:xfrm>
          <a:off x="838200" y="1552482"/>
          <a:ext cx="10515600" cy="3484182"/>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2637733780"/>
                    </a:ext>
                  </a:extLst>
                </a:gridCol>
                <a:gridCol w="2628900">
                  <a:extLst>
                    <a:ext uri="{9D8B030D-6E8A-4147-A177-3AD203B41FA5}">
                      <a16:colId xmlns:a16="http://schemas.microsoft.com/office/drawing/2014/main" val="2949134788"/>
                    </a:ext>
                  </a:extLst>
                </a:gridCol>
                <a:gridCol w="2628900">
                  <a:extLst>
                    <a:ext uri="{9D8B030D-6E8A-4147-A177-3AD203B41FA5}">
                      <a16:colId xmlns:a16="http://schemas.microsoft.com/office/drawing/2014/main" val="1598547035"/>
                    </a:ext>
                  </a:extLst>
                </a:gridCol>
                <a:gridCol w="2628900">
                  <a:extLst>
                    <a:ext uri="{9D8B030D-6E8A-4147-A177-3AD203B41FA5}">
                      <a16:colId xmlns:a16="http://schemas.microsoft.com/office/drawing/2014/main" val="3391670460"/>
                    </a:ext>
                  </a:extLst>
                </a:gridCol>
              </a:tblGrid>
              <a:tr h="649542">
                <a:tc>
                  <a:txBody>
                    <a:bodyPr/>
                    <a:lstStyle/>
                    <a:p>
                      <a:endParaRPr lang="nl-NL" dirty="0"/>
                    </a:p>
                  </a:txBody>
                  <a:tcPr/>
                </a:tc>
                <a:tc>
                  <a:txBody>
                    <a:bodyPr/>
                    <a:lstStyle/>
                    <a:p>
                      <a:r>
                        <a:rPr lang="en-US" dirty="0" err="1"/>
                        <a:t>Wel</a:t>
                      </a:r>
                      <a:r>
                        <a:rPr lang="en-US" dirty="0"/>
                        <a:t> </a:t>
                      </a:r>
                      <a:r>
                        <a:rPr lang="en-US" dirty="0" err="1"/>
                        <a:t>declarabel</a:t>
                      </a:r>
                      <a:endParaRPr lang="nl-NL" dirty="0"/>
                    </a:p>
                  </a:txBody>
                  <a:tcPr/>
                </a:tc>
                <a:tc>
                  <a:txBody>
                    <a:bodyPr/>
                    <a:lstStyle/>
                    <a:p>
                      <a:r>
                        <a:rPr lang="en-US" dirty="0" err="1"/>
                        <a:t>Niet</a:t>
                      </a:r>
                      <a:r>
                        <a:rPr lang="en-US" dirty="0"/>
                        <a:t> </a:t>
                      </a:r>
                      <a:r>
                        <a:rPr lang="en-US" dirty="0" err="1"/>
                        <a:t>declarabel</a:t>
                      </a:r>
                      <a:endParaRPr lang="nl-NL" dirty="0"/>
                    </a:p>
                  </a:txBody>
                  <a:tcPr/>
                </a:tc>
                <a:tc>
                  <a:txBody>
                    <a:bodyPr/>
                    <a:lstStyle/>
                    <a:p>
                      <a:r>
                        <a:rPr lang="en-US" dirty="0" err="1"/>
                        <a:t>Niet</a:t>
                      </a:r>
                      <a:r>
                        <a:rPr lang="en-US" dirty="0"/>
                        <a:t> </a:t>
                      </a:r>
                      <a:r>
                        <a:rPr lang="en-US" dirty="0" err="1"/>
                        <a:t>declarabel</a:t>
                      </a:r>
                      <a:endParaRPr lang="nl-NL" dirty="0"/>
                    </a:p>
                  </a:txBody>
                  <a:tcPr/>
                </a:tc>
                <a:extLst>
                  <a:ext uri="{0D108BD9-81ED-4DB2-BD59-A6C34878D82A}">
                    <a16:rowId xmlns:a16="http://schemas.microsoft.com/office/drawing/2014/main" val="32226222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Telefonisch</a:t>
                      </a:r>
                      <a:r>
                        <a:rPr lang="en-US" sz="2000" dirty="0"/>
                        <a:t> of </a:t>
                      </a:r>
                      <a:r>
                        <a:rPr lang="en-US" sz="2000" dirty="0" err="1"/>
                        <a:t>schriftelijk</a:t>
                      </a:r>
                      <a:r>
                        <a:rPr lang="en-US" sz="2000" baseline="0" dirty="0"/>
                        <a:t> consult</a:t>
                      </a:r>
                      <a:endParaRPr lang="nl-NL" sz="2000" dirty="0"/>
                    </a:p>
                    <a:p>
                      <a:endParaRPr lang="nl-NL" sz="2000" dirty="0"/>
                    </a:p>
                  </a:txBody>
                  <a:tcPr/>
                </a:tc>
                <a:tc>
                  <a:txBody>
                    <a:bodyPr/>
                    <a:lstStyle/>
                    <a:p>
                      <a:r>
                        <a:rPr lang="en-US" sz="2000" dirty="0"/>
                        <a:t>A/ </a:t>
                      </a:r>
                      <a:r>
                        <a:rPr lang="en-US" sz="2000" dirty="0" err="1"/>
                        <a:t>gaat</a:t>
                      </a:r>
                      <a:r>
                        <a:rPr lang="en-US" sz="2000" dirty="0"/>
                        <a:t> </a:t>
                      </a:r>
                      <a:r>
                        <a:rPr lang="en-US" sz="2000" dirty="0" err="1"/>
                        <a:t>niet</a:t>
                      </a:r>
                      <a:r>
                        <a:rPr lang="en-US" sz="2000" dirty="0"/>
                        <a:t> </a:t>
                      </a:r>
                      <a:r>
                        <a:rPr lang="en-US" sz="2000" dirty="0" err="1"/>
                        <a:t>goed</a:t>
                      </a:r>
                      <a:r>
                        <a:rPr lang="en-US" sz="2000" dirty="0"/>
                        <a:t>, </a:t>
                      </a:r>
                      <a:r>
                        <a:rPr lang="en-US" sz="2000" dirty="0" err="1"/>
                        <a:t>veel</a:t>
                      </a:r>
                      <a:r>
                        <a:rPr lang="en-US" sz="2000" dirty="0"/>
                        <a:t> </a:t>
                      </a:r>
                      <a:r>
                        <a:rPr lang="en-US" sz="2000" dirty="0" err="1"/>
                        <a:t>slijm</a:t>
                      </a:r>
                      <a:endParaRPr lang="en-US" sz="2000" dirty="0"/>
                    </a:p>
                    <a:p>
                      <a:r>
                        <a:rPr lang="en-US" sz="2000" dirty="0"/>
                        <a:t>AO/ </a:t>
                      </a:r>
                      <a:r>
                        <a:rPr lang="en-US" sz="2000" dirty="0" err="1"/>
                        <a:t>uitslag</a:t>
                      </a:r>
                      <a:r>
                        <a:rPr lang="en-US" sz="2000" baseline="0" dirty="0"/>
                        <a:t> </a:t>
                      </a:r>
                      <a:r>
                        <a:rPr lang="en-US" sz="2000" baseline="0" dirty="0" err="1"/>
                        <a:t>sputumkweek</a:t>
                      </a:r>
                      <a:r>
                        <a:rPr lang="en-US" sz="2000" baseline="0" dirty="0"/>
                        <a:t>: H. influenza</a:t>
                      </a:r>
                    </a:p>
                    <a:p>
                      <a:r>
                        <a:rPr lang="en-US" sz="2000" baseline="0" dirty="0"/>
                        <a:t>C/ </a:t>
                      </a:r>
                      <a:r>
                        <a:rPr lang="en-US" sz="2000" baseline="0" dirty="0" err="1"/>
                        <a:t>exacerbatie</a:t>
                      </a:r>
                      <a:r>
                        <a:rPr lang="en-US" sz="2000" baseline="0" dirty="0"/>
                        <a:t> </a:t>
                      </a:r>
                      <a:r>
                        <a:rPr lang="en-US" sz="2000" baseline="0" dirty="0" err="1"/>
                        <a:t>bij</a:t>
                      </a:r>
                      <a:r>
                        <a:rPr lang="en-US" sz="2000" baseline="0" dirty="0"/>
                        <a:t> </a:t>
                      </a:r>
                      <a:r>
                        <a:rPr lang="en-US" sz="2000" baseline="0" dirty="0" err="1"/>
                        <a:t>infectie</a:t>
                      </a:r>
                      <a:endParaRPr lang="en-US" sz="2000" baseline="0" dirty="0"/>
                    </a:p>
                    <a:p>
                      <a:r>
                        <a:rPr lang="en-US" sz="2000" baseline="0" dirty="0"/>
                        <a:t>B/ </a:t>
                      </a:r>
                      <a:r>
                        <a:rPr lang="en-US" sz="2000" baseline="0" dirty="0" err="1"/>
                        <a:t>kuur</a:t>
                      </a:r>
                      <a:r>
                        <a:rPr lang="en-US" sz="2000" baseline="0" dirty="0"/>
                        <a:t>  </a:t>
                      </a:r>
                      <a:r>
                        <a:rPr lang="en-US" sz="2000" baseline="0" dirty="0" err="1"/>
                        <a:t>augmentin</a:t>
                      </a:r>
                      <a:endParaRPr lang="en-US" sz="2000" baseline="0" dirty="0"/>
                    </a:p>
                    <a:p>
                      <a:endParaRPr lang="nl-NL" sz="2000" dirty="0"/>
                    </a:p>
                  </a:txBody>
                  <a:tcPr/>
                </a:tc>
                <a:tc>
                  <a:txBody>
                    <a:bodyPr/>
                    <a:lstStyle/>
                    <a:p>
                      <a:r>
                        <a:rPr lang="en-US" sz="2000" dirty="0"/>
                        <a:t>A/ </a:t>
                      </a:r>
                      <a:r>
                        <a:rPr lang="en-US" sz="2000" dirty="0" err="1"/>
                        <a:t>gaat</a:t>
                      </a:r>
                      <a:r>
                        <a:rPr lang="en-US" sz="2000" dirty="0"/>
                        <a:t> </a:t>
                      </a:r>
                      <a:r>
                        <a:rPr lang="en-US" sz="2000" dirty="0" err="1"/>
                        <a:t>niet</a:t>
                      </a:r>
                      <a:r>
                        <a:rPr lang="en-US" sz="2000" dirty="0"/>
                        <a:t> </a:t>
                      </a:r>
                      <a:r>
                        <a:rPr lang="en-US" sz="2000" dirty="0" err="1"/>
                        <a:t>goed</a:t>
                      </a:r>
                      <a:r>
                        <a:rPr lang="en-US" sz="2000" dirty="0"/>
                        <a:t>, </a:t>
                      </a:r>
                      <a:r>
                        <a:rPr lang="en-US" sz="2000" dirty="0" err="1"/>
                        <a:t>blijft</a:t>
                      </a:r>
                      <a:r>
                        <a:rPr lang="en-US" sz="2000" dirty="0"/>
                        <a:t> maar </a:t>
                      </a:r>
                      <a:r>
                        <a:rPr lang="en-US" sz="2000" dirty="0" err="1"/>
                        <a:t>benauwd</a:t>
                      </a:r>
                      <a:endParaRPr lang="en-US" sz="2000" dirty="0"/>
                    </a:p>
                    <a:p>
                      <a:r>
                        <a:rPr lang="en-US" sz="2000" baseline="0" dirty="0"/>
                        <a:t>C/ </a:t>
                      </a:r>
                      <a:r>
                        <a:rPr lang="en-US" sz="2000" baseline="0" dirty="0" err="1"/>
                        <a:t>aanhoudende</a:t>
                      </a:r>
                      <a:r>
                        <a:rPr lang="en-US" sz="2000" baseline="0" dirty="0"/>
                        <a:t> </a:t>
                      </a:r>
                      <a:r>
                        <a:rPr lang="en-US" sz="2000" baseline="0" dirty="0" err="1"/>
                        <a:t>dyspnoe</a:t>
                      </a:r>
                      <a:r>
                        <a:rPr lang="en-US" sz="2000" baseline="0" dirty="0"/>
                        <a:t> </a:t>
                      </a:r>
                      <a:r>
                        <a:rPr lang="en-US" sz="2000" baseline="0" dirty="0" err="1"/>
                        <a:t>bij</a:t>
                      </a:r>
                      <a:r>
                        <a:rPr lang="en-US" sz="2000" baseline="0" dirty="0"/>
                        <a:t> </a:t>
                      </a:r>
                      <a:r>
                        <a:rPr lang="en-US" sz="2000" baseline="0" dirty="0" err="1"/>
                        <a:t>astma</a:t>
                      </a:r>
                      <a:endParaRPr lang="en-US" sz="2000" baseline="0" dirty="0"/>
                    </a:p>
                    <a:p>
                      <a:r>
                        <a:rPr lang="en-US" sz="2000" baseline="0" dirty="0"/>
                        <a:t>B/ op </a:t>
                      </a:r>
                      <a:r>
                        <a:rPr lang="en-US" sz="2000" baseline="0" dirty="0" err="1"/>
                        <a:t>korte</a:t>
                      </a:r>
                      <a:r>
                        <a:rPr lang="en-US" sz="2000" baseline="0" dirty="0"/>
                        <a:t> </a:t>
                      </a:r>
                      <a:r>
                        <a:rPr lang="en-US" sz="2000" baseline="0" dirty="0" err="1"/>
                        <a:t>termijn</a:t>
                      </a:r>
                      <a:r>
                        <a:rPr lang="en-US" sz="2000" baseline="0" dirty="0"/>
                        <a:t> op </a:t>
                      </a:r>
                      <a:r>
                        <a:rPr lang="en-US" sz="2000" baseline="0" dirty="0" err="1"/>
                        <a:t>poli</a:t>
                      </a:r>
                      <a:r>
                        <a:rPr lang="en-US" sz="2000" baseline="0" dirty="0"/>
                        <a:t> met </a:t>
                      </a:r>
                      <a:r>
                        <a:rPr lang="en-US" sz="2000" baseline="0" dirty="0" err="1"/>
                        <a:t>longfunctie</a:t>
                      </a:r>
                      <a:endParaRPr lang="en-US" sz="2000" baseline="0" dirty="0"/>
                    </a:p>
                    <a:p>
                      <a:endParaRPr lang="nl-NL" sz="2000" dirty="0"/>
                    </a:p>
                  </a:txBody>
                  <a:tcPr/>
                </a:tc>
                <a:tc>
                  <a:txBody>
                    <a:bodyPr/>
                    <a:lstStyle/>
                    <a:p>
                      <a:r>
                        <a:rPr lang="en-US" sz="2000" dirty="0" err="1"/>
                        <a:t>Uitslag</a:t>
                      </a:r>
                      <a:r>
                        <a:rPr lang="en-US" sz="2000" dirty="0"/>
                        <a:t> X-thorax </a:t>
                      </a:r>
                      <a:r>
                        <a:rPr lang="en-US" sz="2000" dirty="0" err="1"/>
                        <a:t>telefonisch</a:t>
                      </a:r>
                      <a:r>
                        <a:rPr lang="en-US" sz="2000" dirty="0"/>
                        <a:t>/per mail </a:t>
                      </a:r>
                      <a:r>
                        <a:rPr lang="en-US" sz="2000" dirty="0" err="1"/>
                        <a:t>doorgegeven</a:t>
                      </a:r>
                      <a:endParaRPr lang="en-US" sz="2000" dirty="0"/>
                    </a:p>
                    <a:p>
                      <a:endParaRPr lang="en-US" sz="2000" dirty="0"/>
                    </a:p>
                    <a:p>
                      <a:r>
                        <a:rPr lang="en-US" sz="2000" dirty="0" err="1"/>
                        <a:t>Beleid</a:t>
                      </a:r>
                      <a:r>
                        <a:rPr lang="en-US" sz="2000" dirty="0"/>
                        <a:t>:</a:t>
                      </a:r>
                      <a:r>
                        <a:rPr lang="en-US" sz="2000" baseline="0" dirty="0"/>
                        <a:t> CT-thorax </a:t>
                      </a:r>
                      <a:r>
                        <a:rPr lang="en-US" sz="2000" baseline="0" dirty="0" err="1"/>
                        <a:t>en</a:t>
                      </a:r>
                      <a:r>
                        <a:rPr lang="en-US" sz="2000" baseline="0" dirty="0"/>
                        <a:t> op </a:t>
                      </a:r>
                      <a:r>
                        <a:rPr lang="en-US" sz="2000" baseline="0" dirty="0" err="1"/>
                        <a:t>poli</a:t>
                      </a:r>
                      <a:endParaRPr lang="en-US" sz="2000" dirty="0"/>
                    </a:p>
                  </a:txBody>
                  <a:tcPr/>
                </a:tc>
                <a:extLst>
                  <a:ext uri="{0D108BD9-81ED-4DB2-BD59-A6C34878D82A}">
                    <a16:rowId xmlns:a16="http://schemas.microsoft.com/office/drawing/2014/main" val="2686944470"/>
                  </a:ext>
                </a:extLst>
              </a:tr>
            </a:tbl>
          </a:graphicData>
        </a:graphic>
      </p:graphicFrame>
    </p:spTree>
    <p:extLst>
      <p:ext uri="{BB962C8B-B14F-4D97-AF65-F5344CB8AC3E}">
        <p14:creationId xmlns:p14="http://schemas.microsoft.com/office/powerpoint/2010/main" val="2769056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65125"/>
            <a:ext cx="10515600" cy="843473"/>
          </a:xfrm>
          <a:solidFill>
            <a:srgbClr val="FFF6E4"/>
          </a:solidFill>
        </p:spPr>
        <p:txBody>
          <a:bodyPr>
            <a:normAutofit/>
          </a:bodyPr>
          <a:lstStyle/>
          <a:p>
            <a:r>
              <a:rPr lang="nl-NL" sz="3200" b="1" dirty="0">
                <a:solidFill>
                  <a:schemeClr val="tx1">
                    <a:lumMod val="50000"/>
                    <a:lumOff val="50000"/>
                  </a:schemeClr>
                </a:solidFill>
                <a:latin typeface="Poppins SemiBold" pitchFamily="2" charset="77"/>
                <a:cs typeface="Poppins SemiBold" pitchFamily="2" charset="77"/>
              </a:rPr>
              <a:t>Impact reisbewegingen congresbezoek? </a:t>
            </a:r>
            <a:endParaRPr lang="en-US" sz="3200" b="1" dirty="0">
              <a:solidFill>
                <a:schemeClr val="tx1">
                  <a:lumMod val="50000"/>
                  <a:lumOff val="50000"/>
                </a:schemeClr>
              </a:solidFill>
              <a:latin typeface="Poppins SemiBold" pitchFamily="2" charset="77"/>
              <a:cs typeface="Poppins SemiBold" pitchFamily="2" charset="77"/>
            </a:endParaRPr>
          </a:p>
        </p:txBody>
      </p:sp>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pic>
        <p:nvPicPr>
          <p:cNvPr id="7" name="Picture 2" descr="De berekeningen van afstand en CO2-equivalente emissies maken gebruik van de daadwerkelijke reis (inclusief overstappen); de lijnen zijn gestileerd als rechtstreekse verbindingen waarbij de dikte het aantal congresdeel­nemers per vertrekpunt weergeeft en de kleur het continent van herkomst. Nota bene: het betreft een middelgroot congres; er zijn medische congressen met meer dan tienmaal zoveel deelnemers.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58911" y="1825625"/>
            <a:ext cx="767417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64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65125"/>
            <a:ext cx="10515600" cy="843473"/>
          </a:xfrm>
          <a:solidFill>
            <a:srgbClr val="FFF6E4"/>
          </a:solidFill>
        </p:spPr>
        <p:txBody>
          <a:bodyPr>
            <a:normAutofit/>
          </a:bodyPr>
          <a:lstStyle/>
          <a:p>
            <a:r>
              <a:rPr lang="nl-NL" sz="3200" b="1" dirty="0">
                <a:solidFill>
                  <a:schemeClr val="tx1">
                    <a:lumMod val="50000"/>
                    <a:lumOff val="50000"/>
                  </a:schemeClr>
                </a:solidFill>
                <a:latin typeface="Poppins SemiBold" pitchFamily="2" charset="77"/>
                <a:cs typeface="Poppins SemiBold" pitchFamily="2" charset="77"/>
              </a:rPr>
              <a:t>Inhoud</a:t>
            </a:r>
            <a:endParaRPr lang="en-US" sz="3200" b="1" dirty="0">
              <a:solidFill>
                <a:schemeClr val="tx1">
                  <a:lumMod val="50000"/>
                  <a:lumOff val="50000"/>
                </a:schemeClr>
              </a:solidFill>
              <a:latin typeface="Poppins SemiBold" pitchFamily="2" charset="77"/>
              <a:cs typeface="Poppins SemiBold" pitchFamily="2" charset="77"/>
            </a:endParaRPr>
          </a:p>
        </p:txBody>
      </p:sp>
      <p:sp>
        <p:nvSpPr>
          <p:cNvPr id="3" name="Tijdelijke aanduiding voor inhoud 2">
            <a:extLst>
              <a:ext uri="{FF2B5EF4-FFF2-40B4-BE49-F238E27FC236}">
                <a16:creationId xmlns:a16="http://schemas.microsoft.com/office/drawing/2014/main" id="{2602ADF5-0ACE-5026-4EF1-77A212C0EF94}"/>
              </a:ext>
            </a:extLst>
          </p:cNvPr>
          <p:cNvSpPr>
            <a:spLocks noGrp="1"/>
          </p:cNvSpPr>
          <p:nvPr>
            <p:ph idx="1"/>
          </p:nvPr>
        </p:nvSpPr>
        <p:spPr/>
        <p:txBody>
          <a:bodyPr>
            <a:normAutofit/>
          </a:bodyPr>
          <a:lstStyle/>
          <a:p>
            <a:r>
              <a:rPr lang="nl-NL" sz="3200" dirty="0"/>
              <a:t>Stellingen</a:t>
            </a:r>
          </a:p>
          <a:p>
            <a:r>
              <a:rPr lang="en-US" sz="3200" dirty="0"/>
              <a:t>CO2-impact </a:t>
            </a:r>
            <a:r>
              <a:rPr lang="en-US" sz="3200" dirty="0" err="1"/>
              <a:t>reisbewegingen</a:t>
            </a:r>
            <a:endParaRPr lang="en-US" sz="3200" dirty="0"/>
          </a:p>
          <a:p>
            <a:r>
              <a:rPr lang="en-US" sz="3200" dirty="0" err="1"/>
              <a:t>Potentie</a:t>
            </a:r>
            <a:r>
              <a:rPr lang="en-US" sz="3200" dirty="0"/>
              <a:t> </a:t>
            </a:r>
            <a:r>
              <a:rPr lang="en-US" sz="3200" dirty="0" err="1"/>
              <a:t>telefonisch</a:t>
            </a:r>
            <a:r>
              <a:rPr lang="en-US" sz="3200" dirty="0"/>
              <a:t> </a:t>
            </a:r>
            <a:r>
              <a:rPr lang="en-US" sz="3200" dirty="0" err="1"/>
              <a:t>spreekuur</a:t>
            </a:r>
            <a:endParaRPr lang="en-US" sz="3200" dirty="0"/>
          </a:p>
          <a:p>
            <a:r>
              <a:rPr lang="en-US" sz="3200" dirty="0" err="1"/>
              <a:t>Declarabele</a:t>
            </a:r>
            <a:r>
              <a:rPr lang="en-US" sz="3200" dirty="0"/>
              <a:t> </a:t>
            </a:r>
            <a:r>
              <a:rPr lang="en-US" sz="3200" dirty="0" err="1"/>
              <a:t>zorg</a:t>
            </a:r>
            <a:endParaRPr lang="en-US" sz="3200" dirty="0"/>
          </a:p>
          <a:p>
            <a:r>
              <a:rPr lang="en-US" sz="3200"/>
              <a:t>Congresbezoeks</a:t>
            </a:r>
            <a:endParaRPr lang="en-US" sz="3200" dirty="0"/>
          </a:p>
          <a:p>
            <a:endParaRPr lang="nl-NL" sz="3200" dirty="0"/>
          </a:p>
          <a:p>
            <a:endParaRPr lang="nl-NL" dirty="0"/>
          </a:p>
        </p:txBody>
      </p:sp>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spTree>
    <p:extLst>
      <p:ext uri="{BB962C8B-B14F-4D97-AF65-F5344CB8AC3E}">
        <p14:creationId xmlns:p14="http://schemas.microsoft.com/office/powerpoint/2010/main" val="2446395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65125"/>
            <a:ext cx="10515600" cy="843473"/>
          </a:xfrm>
          <a:solidFill>
            <a:srgbClr val="FFF6E4"/>
          </a:solidFill>
        </p:spPr>
        <p:txBody>
          <a:bodyPr>
            <a:normAutofit/>
          </a:bodyPr>
          <a:lstStyle/>
          <a:p>
            <a:r>
              <a:rPr lang="nl-NL" sz="3200" b="1" dirty="0">
                <a:solidFill>
                  <a:schemeClr val="tx1">
                    <a:lumMod val="50000"/>
                    <a:lumOff val="50000"/>
                  </a:schemeClr>
                </a:solidFill>
                <a:latin typeface="Poppins SemiBold" pitchFamily="2" charset="77"/>
                <a:cs typeface="Poppins SemiBold" pitchFamily="2" charset="77"/>
              </a:rPr>
              <a:t>CO2-uitstoot </a:t>
            </a:r>
            <a:endParaRPr lang="en-US" sz="3200" b="1" dirty="0">
              <a:solidFill>
                <a:schemeClr val="tx1">
                  <a:lumMod val="50000"/>
                  <a:lumOff val="50000"/>
                </a:schemeClr>
              </a:solidFill>
              <a:latin typeface="Poppins SemiBold" pitchFamily="2" charset="77"/>
              <a:cs typeface="Poppins SemiBold" pitchFamily="2" charset="77"/>
            </a:endParaRPr>
          </a:p>
        </p:txBody>
      </p:sp>
      <p:sp>
        <p:nvSpPr>
          <p:cNvPr id="3" name="Tijdelijke aanduiding voor inhoud 2">
            <a:extLst>
              <a:ext uri="{FF2B5EF4-FFF2-40B4-BE49-F238E27FC236}">
                <a16:creationId xmlns:a16="http://schemas.microsoft.com/office/drawing/2014/main" id="{2602ADF5-0ACE-5026-4EF1-77A212C0EF94}"/>
              </a:ext>
            </a:extLst>
          </p:cNvPr>
          <p:cNvSpPr>
            <a:spLocks noGrp="1"/>
          </p:cNvSpPr>
          <p:nvPr>
            <p:ph idx="1"/>
          </p:nvPr>
        </p:nvSpPr>
        <p:spPr/>
        <p:txBody>
          <a:bodyPr>
            <a:normAutofit/>
          </a:bodyPr>
          <a:lstStyle/>
          <a:p>
            <a:pPr marL="0" indent="0">
              <a:buNone/>
            </a:pPr>
            <a:r>
              <a:rPr lang="nl-NL" dirty="0"/>
              <a:t>Groot verschil in uitstoot per vervoersmiddel</a:t>
            </a:r>
          </a:p>
        </p:txBody>
      </p:sp>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pic>
        <p:nvPicPr>
          <p:cNvPr id="5" name="Afbeelding 4"/>
          <p:cNvPicPr>
            <a:picLocks noChangeAspect="1"/>
          </p:cNvPicPr>
          <p:nvPr/>
        </p:nvPicPr>
        <p:blipFill>
          <a:blip r:embed="rId4"/>
          <a:stretch>
            <a:fillRect/>
          </a:stretch>
        </p:blipFill>
        <p:spPr>
          <a:xfrm>
            <a:off x="2076612" y="2349416"/>
            <a:ext cx="8592749" cy="3858163"/>
          </a:xfrm>
          <a:prstGeom prst="rect">
            <a:avLst/>
          </a:prstGeom>
        </p:spPr>
      </p:pic>
    </p:spTree>
    <p:extLst>
      <p:ext uri="{BB962C8B-B14F-4D97-AF65-F5344CB8AC3E}">
        <p14:creationId xmlns:p14="http://schemas.microsoft.com/office/powerpoint/2010/main" val="1133572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65125"/>
            <a:ext cx="10515600" cy="843473"/>
          </a:xfrm>
          <a:solidFill>
            <a:srgbClr val="FFF6E4"/>
          </a:solidFill>
        </p:spPr>
        <p:txBody>
          <a:bodyPr>
            <a:normAutofit/>
          </a:bodyPr>
          <a:lstStyle/>
          <a:p>
            <a:r>
              <a:rPr lang="nl-NL" sz="3200" b="1" dirty="0">
                <a:solidFill>
                  <a:schemeClr val="tx1">
                    <a:lumMod val="50000"/>
                    <a:lumOff val="50000"/>
                  </a:schemeClr>
                </a:solidFill>
                <a:latin typeface="Poppins SemiBold" pitchFamily="2" charset="77"/>
                <a:cs typeface="Poppins SemiBold" pitchFamily="2" charset="77"/>
              </a:rPr>
              <a:t>Discussie </a:t>
            </a:r>
            <a:r>
              <a:rPr lang="nl-NL" sz="3200" b="1">
                <a:solidFill>
                  <a:schemeClr val="tx1">
                    <a:lumMod val="50000"/>
                    <a:lumOff val="50000"/>
                  </a:schemeClr>
                </a:solidFill>
                <a:latin typeface="Poppins SemiBold" pitchFamily="2" charset="77"/>
                <a:cs typeface="Poppins SemiBold" pitchFamily="2" charset="77"/>
              </a:rPr>
              <a:t>CO2-uitstoot congres</a:t>
            </a:r>
            <a:endParaRPr lang="en-US" sz="3200" b="1" dirty="0">
              <a:solidFill>
                <a:schemeClr val="tx1">
                  <a:lumMod val="50000"/>
                  <a:lumOff val="50000"/>
                </a:schemeClr>
              </a:solidFill>
              <a:latin typeface="Poppins SemiBold" pitchFamily="2" charset="77"/>
              <a:cs typeface="Poppins SemiBold" pitchFamily="2" charset="77"/>
            </a:endParaRPr>
          </a:p>
        </p:txBody>
      </p:sp>
      <p:sp>
        <p:nvSpPr>
          <p:cNvPr id="3" name="Tijdelijke aanduiding voor inhoud 2">
            <a:extLst>
              <a:ext uri="{FF2B5EF4-FFF2-40B4-BE49-F238E27FC236}">
                <a16:creationId xmlns:a16="http://schemas.microsoft.com/office/drawing/2014/main" id="{2602ADF5-0ACE-5026-4EF1-77A212C0EF94}"/>
              </a:ext>
            </a:extLst>
          </p:cNvPr>
          <p:cNvSpPr>
            <a:spLocks noGrp="1"/>
          </p:cNvSpPr>
          <p:nvPr>
            <p:ph idx="1"/>
          </p:nvPr>
        </p:nvSpPr>
        <p:spPr/>
        <p:txBody>
          <a:bodyPr>
            <a:normAutofit/>
          </a:bodyPr>
          <a:lstStyle/>
          <a:p>
            <a:pPr marL="0" indent="0">
              <a:buNone/>
            </a:pPr>
            <a:r>
              <a:rPr lang="nl-NL" dirty="0"/>
              <a:t>Tips</a:t>
            </a:r>
          </a:p>
          <a:p>
            <a:pPr>
              <a:buFontTx/>
              <a:buChar char="-"/>
            </a:pPr>
            <a:r>
              <a:rPr lang="nl-NL" dirty="0"/>
              <a:t>Kies de trein </a:t>
            </a:r>
          </a:p>
          <a:p>
            <a:pPr lvl="1">
              <a:buFontTx/>
              <a:buChar char="-"/>
            </a:pPr>
            <a:r>
              <a:rPr lang="nl-NL" dirty="0"/>
              <a:t>voor bestemmingen die binnen acht uur (of 700 kilometer) met de trein te bereiken zijn.</a:t>
            </a:r>
          </a:p>
          <a:p>
            <a:pPr>
              <a:buFontTx/>
              <a:buChar char="-"/>
            </a:pPr>
            <a:r>
              <a:rPr lang="nl-NL" dirty="0"/>
              <a:t>‘CO</a:t>
            </a:r>
            <a:r>
              <a:rPr lang="nl-NL" baseline="-25000" dirty="0"/>
              <a:t>2</a:t>
            </a:r>
            <a:r>
              <a:rPr lang="nl-NL" dirty="0"/>
              <a:t>-budget’ voor de gehele vakgroep of maatschap</a:t>
            </a:r>
          </a:p>
          <a:p>
            <a:pPr>
              <a:buFontTx/>
              <a:buChar char="-"/>
            </a:pPr>
            <a:r>
              <a:rPr lang="nl-NL" dirty="0"/>
              <a:t>Zoek of maak een alternatief dichterbij</a:t>
            </a:r>
          </a:p>
          <a:p>
            <a:pPr>
              <a:buFontTx/>
              <a:buChar char="-"/>
            </a:pPr>
            <a:r>
              <a:rPr lang="nl-NL" dirty="0"/>
              <a:t>‘Noodzaak’ van congresbezoek heroverwegen</a:t>
            </a:r>
          </a:p>
        </p:txBody>
      </p:sp>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pic>
        <p:nvPicPr>
          <p:cNvPr id="5" name="Afbeelding 4"/>
          <p:cNvPicPr>
            <a:picLocks noChangeAspect="1"/>
          </p:cNvPicPr>
          <p:nvPr/>
        </p:nvPicPr>
        <p:blipFill>
          <a:blip r:embed="rId3"/>
          <a:stretch>
            <a:fillRect/>
          </a:stretch>
        </p:blipFill>
        <p:spPr>
          <a:xfrm>
            <a:off x="9488821" y="3879893"/>
            <a:ext cx="2349213" cy="1673228"/>
          </a:xfrm>
          <a:prstGeom prst="rect">
            <a:avLst/>
          </a:prstGeom>
        </p:spPr>
      </p:pic>
    </p:spTree>
    <p:extLst>
      <p:ext uri="{BB962C8B-B14F-4D97-AF65-F5344CB8AC3E}">
        <p14:creationId xmlns:p14="http://schemas.microsoft.com/office/powerpoint/2010/main" val="2315338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65125"/>
            <a:ext cx="10515600" cy="843473"/>
          </a:xfrm>
          <a:solidFill>
            <a:srgbClr val="FFF6E4"/>
          </a:solidFill>
        </p:spPr>
        <p:txBody>
          <a:bodyPr>
            <a:normAutofit/>
          </a:bodyPr>
          <a:lstStyle/>
          <a:p>
            <a:r>
              <a:rPr lang="nl-NL" sz="3200" b="1" dirty="0">
                <a:solidFill>
                  <a:schemeClr val="tx1">
                    <a:lumMod val="50000"/>
                    <a:lumOff val="50000"/>
                  </a:schemeClr>
                </a:solidFill>
                <a:latin typeface="Poppins SemiBold" pitchFamily="2" charset="77"/>
                <a:cs typeface="Poppins SemiBold" pitchFamily="2" charset="77"/>
              </a:rPr>
              <a:t>Take home </a:t>
            </a:r>
            <a:r>
              <a:rPr lang="nl-NL" sz="3200" b="1" dirty="0" err="1">
                <a:solidFill>
                  <a:schemeClr val="tx1">
                    <a:lumMod val="50000"/>
                    <a:lumOff val="50000"/>
                  </a:schemeClr>
                </a:solidFill>
                <a:latin typeface="Poppins SemiBold" pitchFamily="2" charset="77"/>
                <a:cs typeface="Poppins SemiBold" pitchFamily="2" charset="77"/>
              </a:rPr>
              <a:t>message</a:t>
            </a:r>
            <a:endParaRPr lang="en-US" sz="3200" b="1" dirty="0">
              <a:solidFill>
                <a:schemeClr val="tx1">
                  <a:lumMod val="50000"/>
                  <a:lumOff val="50000"/>
                </a:schemeClr>
              </a:solidFill>
              <a:latin typeface="Poppins SemiBold" pitchFamily="2" charset="77"/>
              <a:cs typeface="Poppins SemiBold" pitchFamily="2" charset="77"/>
            </a:endParaRPr>
          </a:p>
        </p:txBody>
      </p:sp>
      <p:sp>
        <p:nvSpPr>
          <p:cNvPr id="3" name="Tijdelijke aanduiding voor inhoud 2">
            <a:extLst>
              <a:ext uri="{FF2B5EF4-FFF2-40B4-BE49-F238E27FC236}">
                <a16:creationId xmlns:a16="http://schemas.microsoft.com/office/drawing/2014/main" id="{2602ADF5-0ACE-5026-4EF1-77A212C0EF94}"/>
              </a:ext>
            </a:extLst>
          </p:cNvPr>
          <p:cNvSpPr>
            <a:spLocks noGrp="1"/>
          </p:cNvSpPr>
          <p:nvPr>
            <p:ph idx="1"/>
          </p:nvPr>
        </p:nvSpPr>
        <p:spPr/>
        <p:txBody>
          <a:bodyPr>
            <a:normAutofit/>
          </a:bodyPr>
          <a:lstStyle/>
          <a:p>
            <a:pPr marL="0" indent="0">
              <a:buNone/>
            </a:pPr>
            <a:r>
              <a:rPr lang="nl-NL" sz="2000" dirty="0"/>
              <a:t>22% van CO</a:t>
            </a:r>
            <a:r>
              <a:rPr lang="nl-NL" sz="2000" baseline="-25000" dirty="0"/>
              <a:t>2</a:t>
            </a:r>
            <a:r>
              <a:rPr lang="nl-NL" sz="2000" dirty="0"/>
              <a:t>-uitstoot in de gezondheidszorg wordt veroorzaakt door reisbewegingen</a:t>
            </a:r>
          </a:p>
          <a:p>
            <a:pPr marL="0" indent="0">
              <a:buNone/>
            </a:pPr>
            <a:endParaRPr lang="nl-NL" sz="2000" dirty="0"/>
          </a:p>
          <a:p>
            <a:pPr marL="0" indent="0">
              <a:buNone/>
            </a:pPr>
            <a:endParaRPr lang="nl-NL" sz="2000" dirty="0"/>
          </a:p>
          <a:p>
            <a:pPr marL="0" indent="0">
              <a:buNone/>
            </a:pPr>
            <a:r>
              <a:rPr lang="nl-NL" sz="2400" dirty="0"/>
              <a:t>Maak samen met je collega’s een plan!</a:t>
            </a:r>
          </a:p>
          <a:p>
            <a:pPr marL="0" indent="0">
              <a:buNone/>
            </a:pPr>
            <a:endParaRPr lang="nl-NL" sz="2400" dirty="0"/>
          </a:p>
          <a:p>
            <a:pPr marL="0" indent="0">
              <a:buNone/>
            </a:pPr>
            <a:r>
              <a:rPr lang="nl-NL" sz="2400" dirty="0"/>
              <a:t>	</a:t>
            </a:r>
            <a:r>
              <a:rPr lang="en-US" sz="2400" dirty="0"/>
              <a:t>De </a:t>
            </a:r>
            <a:r>
              <a:rPr lang="en-US" sz="2400" dirty="0" err="1"/>
              <a:t>standaard</a:t>
            </a:r>
            <a:r>
              <a:rPr lang="en-US" sz="2400" dirty="0"/>
              <a:t> is </a:t>
            </a:r>
            <a:r>
              <a:rPr lang="en-US" sz="2400" b="1" dirty="0" err="1"/>
              <a:t>telefonisch</a:t>
            </a:r>
            <a:r>
              <a:rPr lang="en-US" sz="2400" b="1" dirty="0"/>
              <a:t> </a:t>
            </a:r>
            <a:r>
              <a:rPr lang="en-US" sz="2400" dirty="0"/>
              <a:t>contact</a:t>
            </a:r>
            <a:r>
              <a:rPr lang="en-US" sz="2400" b="1" dirty="0"/>
              <a:t> </a:t>
            </a:r>
          </a:p>
          <a:p>
            <a:pPr marL="0" indent="0">
              <a:buNone/>
            </a:pPr>
            <a:r>
              <a:rPr lang="nl-NL" sz="2400" dirty="0"/>
              <a:t>	Verminder je/jullie congres-CO2-uitstoot</a:t>
            </a:r>
          </a:p>
          <a:p>
            <a:pPr marL="0" indent="0">
              <a:buNone/>
            </a:pPr>
            <a:endParaRPr lang="nl-NL" dirty="0"/>
          </a:p>
          <a:p>
            <a:pPr marL="0" indent="0">
              <a:buNone/>
            </a:pPr>
            <a:r>
              <a:rPr lang="nl-NL" dirty="0"/>
              <a:t>	</a:t>
            </a:r>
          </a:p>
        </p:txBody>
      </p:sp>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spTree>
    <p:extLst>
      <p:ext uri="{BB962C8B-B14F-4D97-AF65-F5344CB8AC3E}">
        <p14:creationId xmlns:p14="http://schemas.microsoft.com/office/powerpoint/2010/main" val="3831444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65125"/>
            <a:ext cx="10515600" cy="843473"/>
          </a:xfrm>
          <a:solidFill>
            <a:srgbClr val="FFF6E4"/>
          </a:solidFill>
        </p:spPr>
        <p:txBody>
          <a:bodyPr>
            <a:normAutofit/>
          </a:bodyPr>
          <a:lstStyle/>
          <a:p>
            <a:r>
              <a:rPr lang="nl-NL" sz="3200" b="1" dirty="0">
                <a:solidFill>
                  <a:schemeClr val="tx1">
                    <a:lumMod val="50000"/>
                    <a:lumOff val="50000"/>
                  </a:schemeClr>
                </a:solidFill>
                <a:latin typeface="Poppins SemiBold" pitchFamily="2" charset="77"/>
                <a:cs typeface="Poppins SemiBold" pitchFamily="2" charset="77"/>
              </a:rPr>
              <a:t>Stellingen eens/oneens</a:t>
            </a:r>
            <a:endParaRPr lang="en-US" sz="3200" b="1" dirty="0">
              <a:solidFill>
                <a:schemeClr val="tx1">
                  <a:lumMod val="50000"/>
                  <a:lumOff val="50000"/>
                </a:schemeClr>
              </a:solidFill>
              <a:latin typeface="Poppins SemiBold" pitchFamily="2" charset="77"/>
              <a:cs typeface="Poppins SemiBold" pitchFamily="2" charset="77"/>
            </a:endParaRPr>
          </a:p>
        </p:txBody>
      </p:sp>
      <p:sp>
        <p:nvSpPr>
          <p:cNvPr id="3" name="Tijdelijke aanduiding voor inhoud 2">
            <a:extLst>
              <a:ext uri="{FF2B5EF4-FFF2-40B4-BE49-F238E27FC236}">
                <a16:creationId xmlns:a16="http://schemas.microsoft.com/office/drawing/2014/main" id="{2602ADF5-0ACE-5026-4EF1-77A212C0EF94}"/>
              </a:ext>
            </a:extLst>
          </p:cNvPr>
          <p:cNvSpPr>
            <a:spLocks noGrp="1"/>
          </p:cNvSpPr>
          <p:nvPr>
            <p:ph idx="1"/>
          </p:nvPr>
        </p:nvSpPr>
        <p:spPr/>
        <p:txBody>
          <a:bodyPr>
            <a:normAutofit/>
          </a:bodyPr>
          <a:lstStyle/>
          <a:p>
            <a:r>
              <a:rPr lang="nl-NL" sz="3200" dirty="0"/>
              <a:t>De hoeveelheid CO2-uitstoot door reisbewegingen is verwaarloosbaar klein </a:t>
            </a:r>
            <a:r>
              <a:rPr lang="nl-NL" sz="3200" dirty="0" err="1"/>
              <a:t>tov</a:t>
            </a:r>
            <a:r>
              <a:rPr lang="nl-NL" sz="3200" dirty="0"/>
              <a:t> de totale uitstoot binnen de gezondheidszorg </a:t>
            </a:r>
          </a:p>
          <a:p>
            <a:endParaRPr lang="nl-NL" dirty="0"/>
          </a:p>
        </p:txBody>
      </p:sp>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spTree>
    <p:extLst>
      <p:ext uri="{BB962C8B-B14F-4D97-AF65-F5344CB8AC3E}">
        <p14:creationId xmlns:p14="http://schemas.microsoft.com/office/powerpoint/2010/main" val="550737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65125"/>
            <a:ext cx="10515600" cy="843473"/>
          </a:xfrm>
          <a:solidFill>
            <a:srgbClr val="FFF6E4"/>
          </a:solidFill>
        </p:spPr>
        <p:txBody>
          <a:bodyPr>
            <a:normAutofit/>
          </a:bodyPr>
          <a:lstStyle/>
          <a:p>
            <a:r>
              <a:rPr lang="nl-NL" sz="3200" b="1" dirty="0">
                <a:solidFill>
                  <a:schemeClr val="tx1">
                    <a:lumMod val="50000"/>
                    <a:lumOff val="50000"/>
                  </a:schemeClr>
                </a:solidFill>
                <a:latin typeface="Poppins SemiBold" pitchFamily="2" charset="77"/>
                <a:cs typeface="Poppins SemiBold" pitchFamily="2" charset="77"/>
              </a:rPr>
              <a:t>Stellingen eens/oneens</a:t>
            </a:r>
            <a:endParaRPr lang="en-US" sz="3200" b="1" dirty="0">
              <a:solidFill>
                <a:schemeClr val="tx1">
                  <a:lumMod val="50000"/>
                  <a:lumOff val="50000"/>
                </a:schemeClr>
              </a:solidFill>
              <a:latin typeface="Poppins SemiBold" pitchFamily="2" charset="77"/>
              <a:cs typeface="Poppins SemiBold" pitchFamily="2" charset="77"/>
            </a:endParaRPr>
          </a:p>
        </p:txBody>
      </p:sp>
      <p:sp>
        <p:nvSpPr>
          <p:cNvPr id="3" name="Tijdelijke aanduiding voor inhoud 2">
            <a:extLst>
              <a:ext uri="{FF2B5EF4-FFF2-40B4-BE49-F238E27FC236}">
                <a16:creationId xmlns:a16="http://schemas.microsoft.com/office/drawing/2014/main" id="{2602ADF5-0ACE-5026-4EF1-77A212C0EF94}"/>
              </a:ext>
            </a:extLst>
          </p:cNvPr>
          <p:cNvSpPr>
            <a:spLocks noGrp="1"/>
          </p:cNvSpPr>
          <p:nvPr>
            <p:ph idx="1"/>
          </p:nvPr>
        </p:nvSpPr>
        <p:spPr/>
        <p:txBody>
          <a:bodyPr>
            <a:normAutofit/>
          </a:bodyPr>
          <a:lstStyle/>
          <a:p>
            <a:r>
              <a:rPr lang="nl-NL" sz="3200" dirty="0"/>
              <a:t>Als ik een controle afspraak maak kies ik bewust voor telefonische afspraken om reisbewegingen te beperken</a:t>
            </a:r>
          </a:p>
        </p:txBody>
      </p:sp>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spTree>
    <p:extLst>
      <p:ext uri="{BB962C8B-B14F-4D97-AF65-F5344CB8AC3E}">
        <p14:creationId xmlns:p14="http://schemas.microsoft.com/office/powerpoint/2010/main" val="466958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65125"/>
            <a:ext cx="10515600" cy="843473"/>
          </a:xfrm>
          <a:solidFill>
            <a:srgbClr val="FFF6E4"/>
          </a:solidFill>
        </p:spPr>
        <p:txBody>
          <a:bodyPr>
            <a:normAutofit/>
          </a:bodyPr>
          <a:lstStyle/>
          <a:p>
            <a:r>
              <a:rPr lang="nl-NL" sz="3200" b="1" dirty="0">
                <a:solidFill>
                  <a:schemeClr val="tx1">
                    <a:lumMod val="50000"/>
                    <a:lumOff val="50000"/>
                  </a:schemeClr>
                </a:solidFill>
                <a:latin typeface="Poppins SemiBold" pitchFamily="2" charset="77"/>
                <a:cs typeface="Poppins SemiBold" pitchFamily="2" charset="77"/>
              </a:rPr>
              <a:t>Achtergrondinformatie</a:t>
            </a:r>
            <a:endParaRPr lang="en-US" sz="3200" b="1" dirty="0">
              <a:solidFill>
                <a:schemeClr val="tx1">
                  <a:lumMod val="50000"/>
                  <a:lumOff val="50000"/>
                </a:schemeClr>
              </a:solidFill>
              <a:latin typeface="Poppins SemiBold" pitchFamily="2" charset="77"/>
              <a:cs typeface="Poppins SemiBold" pitchFamily="2" charset="77"/>
            </a:endParaRPr>
          </a:p>
        </p:txBody>
      </p:sp>
      <p:sp>
        <p:nvSpPr>
          <p:cNvPr id="3" name="Tijdelijke aanduiding voor inhoud 2">
            <a:extLst>
              <a:ext uri="{FF2B5EF4-FFF2-40B4-BE49-F238E27FC236}">
                <a16:creationId xmlns:a16="http://schemas.microsoft.com/office/drawing/2014/main" id="{2602ADF5-0ACE-5026-4EF1-77A212C0EF94}"/>
              </a:ext>
            </a:extLst>
          </p:cNvPr>
          <p:cNvSpPr>
            <a:spLocks noGrp="1"/>
          </p:cNvSpPr>
          <p:nvPr>
            <p:ph idx="1"/>
          </p:nvPr>
        </p:nvSpPr>
        <p:spPr/>
        <p:txBody>
          <a:bodyPr>
            <a:normAutofit/>
          </a:bodyPr>
          <a:lstStyle/>
          <a:p>
            <a:pPr marL="0" indent="0">
              <a:buNone/>
            </a:pPr>
            <a:r>
              <a:rPr lang="nl-NL" sz="3200" dirty="0"/>
              <a:t>22% van CO</a:t>
            </a:r>
            <a:r>
              <a:rPr lang="nl-NL" sz="3200" baseline="-25000" dirty="0"/>
              <a:t>2</a:t>
            </a:r>
            <a:r>
              <a:rPr lang="nl-NL" sz="3200" dirty="0"/>
              <a:t>-uitstoot in de gezondheidszorg wordt veroorzaakt door reisbewegingen</a:t>
            </a:r>
          </a:p>
          <a:p>
            <a:endParaRPr lang="nl-NL" sz="3200" dirty="0"/>
          </a:p>
          <a:p>
            <a:pPr marL="0" indent="0">
              <a:buNone/>
            </a:pPr>
            <a:r>
              <a:rPr lang="nl-NL" sz="3200" dirty="0"/>
              <a:t>Voornamelijk personeel</a:t>
            </a:r>
          </a:p>
          <a:p>
            <a:endParaRPr lang="nl-NL" sz="3200" dirty="0"/>
          </a:p>
          <a:p>
            <a:pPr marL="0" indent="0">
              <a:buNone/>
            </a:pPr>
            <a:r>
              <a:rPr lang="nl-NL" sz="3200" dirty="0"/>
              <a:t>Grootste groep reist met</a:t>
            </a:r>
            <a:br>
              <a:rPr lang="nl-NL" sz="3200" dirty="0"/>
            </a:br>
            <a:r>
              <a:rPr lang="nl-NL" sz="3200" dirty="0"/>
              <a:t>de auto</a:t>
            </a:r>
          </a:p>
          <a:p>
            <a:endParaRPr lang="nl-NL" dirty="0"/>
          </a:p>
          <a:p>
            <a:endParaRPr lang="nl-NL" dirty="0"/>
          </a:p>
        </p:txBody>
      </p:sp>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pic>
        <p:nvPicPr>
          <p:cNvPr id="5" name="Afbeelding 4"/>
          <p:cNvPicPr>
            <a:picLocks noChangeAspect="1"/>
          </p:cNvPicPr>
          <p:nvPr/>
        </p:nvPicPr>
        <p:blipFill rotWithShape="1">
          <a:blip r:embed="rId3"/>
          <a:srcRect b="6532"/>
          <a:stretch/>
        </p:blipFill>
        <p:spPr>
          <a:xfrm>
            <a:off x="5675857" y="2832844"/>
            <a:ext cx="6162177" cy="3012808"/>
          </a:xfrm>
          <a:prstGeom prst="rect">
            <a:avLst/>
          </a:prstGeom>
        </p:spPr>
      </p:pic>
      <p:sp>
        <p:nvSpPr>
          <p:cNvPr id="6" name="Tekstvak 5"/>
          <p:cNvSpPr txBox="1"/>
          <p:nvPr/>
        </p:nvSpPr>
        <p:spPr>
          <a:xfrm>
            <a:off x="5789962" y="5782650"/>
            <a:ext cx="4799822" cy="461665"/>
          </a:xfrm>
          <a:prstGeom prst="rect">
            <a:avLst/>
          </a:prstGeom>
          <a:noFill/>
        </p:spPr>
        <p:txBody>
          <a:bodyPr wrap="square" rtlCol="0">
            <a:spAutoFit/>
          </a:bodyPr>
          <a:lstStyle/>
          <a:p>
            <a:r>
              <a:rPr lang="nl-NL" sz="1200" dirty="0"/>
              <a:t>Bron: </a:t>
            </a:r>
            <a:r>
              <a:rPr lang="nl-NL" sz="1200" dirty="0" err="1"/>
              <a:t>Gupta</a:t>
            </a:r>
            <a:r>
              <a:rPr lang="nl-NL" sz="1200" dirty="0"/>
              <a:t> </a:t>
            </a:r>
            <a:r>
              <a:rPr lang="nl-NL" sz="1200" dirty="0" err="1"/>
              <a:t>Strategists</a:t>
            </a:r>
            <a:r>
              <a:rPr lang="nl-NL" sz="1200" dirty="0"/>
              <a:t>, een stuur voor de transitie naar duurzame gezondheidszorg</a:t>
            </a:r>
          </a:p>
        </p:txBody>
      </p:sp>
    </p:spTree>
    <p:extLst>
      <p:ext uri="{BB962C8B-B14F-4D97-AF65-F5344CB8AC3E}">
        <p14:creationId xmlns:p14="http://schemas.microsoft.com/office/powerpoint/2010/main" val="141065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73671"/>
            <a:ext cx="10515600" cy="843473"/>
          </a:xfrm>
          <a:solidFill>
            <a:srgbClr val="FFF6E4"/>
          </a:solidFill>
        </p:spPr>
        <p:txBody>
          <a:bodyPr>
            <a:normAutofit/>
          </a:bodyPr>
          <a:lstStyle/>
          <a:p>
            <a:r>
              <a:rPr lang="nl-NL" sz="3200" b="1" dirty="0">
                <a:solidFill>
                  <a:schemeClr val="tx1">
                    <a:lumMod val="50000"/>
                    <a:lumOff val="50000"/>
                  </a:schemeClr>
                </a:solidFill>
                <a:latin typeface="Poppins SemiBold" pitchFamily="2" charset="77"/>
                <a:cs typeface="Poppins SemiBold" pitchFamily="2" charset="77"/>
              </a:rPr>
              <a:t>Achtergrondinformatie</a:t>
            </a:r>
            <a:endParaRPr lang="en-US" sz="3200" b="1" dirty="0">
              <a:solidFill>
                <a:schemeClr val="tx1">
                  <a:lumMod val="50000"/>
                  <a:lumOff val="50000"/>
                </a:schemeClr>
              </a:solidFill>
              <a:latin typeface="Poppins SemiBold" pitchFamily="2" charset="77"/>
              <a:cs typeface="Poppins SemiBold" pitchFamily="2" charset="77"/>
            </a:endParaRPr>
          </a:p>
        </p:txBody>
      </p:sp>
      <p:sp>
        <p:nvSpPr>
          <p:cNvPr id="3" name="Tijdelijke aanduiding voor inhoud 2">
            <a:extLst>
              <a:ext uri="{FF2B5EF4-FFF2-40B4-BE49-F238E27FC236}">
                <a16:creationId xmlns:a16="http://schemas.microsoft.com/office/drawing/2014/main" id="{2602ADF5-0ACE-5026-4EF1-77A212C0EF94}"/>
              </a:ext>
            </a:extLst>
          </p:cNvPr>
          <p:cNvSpPr>
            <a:spLocks noGrp="1"/>
          </p:cNvSpPr>
          <p:nvPr>
            <p:ph idx="1"/>
          </p:nvPr>
        </p:nvSpPr>
        <p:spPr>
          <a:xfrm>
            <a:off x="6340978" y="1825625"/>
            <a:ext cx="5012821" cy="4351338"/>
          </a:xfrm>
        </p:spPr>
        <p:txBody>
          <a:bodyPr>
            <a:normAutofit/>
          </a:bodyPr>
          <a:lstStyle/>
          <a:p>
            <a:pPr marL="0" indent="0">
              <a:buNone/>
            </a:pPr>
            <a:r>
              <a:rPr lang="nl-NL" sz="3200" dirty="0"/>
              <a:t>Omzetten van fysieke naar</a:t>
            </a:r>
            <a:br>
              <a:rPr lang="nl-NL" sz="3200" dirty="0"/>
            </a:br>
            <a:r>
              <a:rPr lang="nl-NL" sz="3200" dirty="0"/>
              <a:t>telefonische consulten </a:t>
            </a:r>
            <a:br>
              <a:rPr lang="nl-NL" sz="3200" dirty="0"/>
            </a:br>
            <a:r>
              <a:rPr lang="nl-NL" sz="3200" dirty="0"/>
              <a:t>kan forse energiebesparing</a:t>
            </a:r>
            <a:br>
              <a:rPr lang="nl-NL" sz="3200" dirty="0"/>
            </a:br>
            <a:r>
              <a:rPr lang="nl-NL" sz="3200" dirty="0"/>
              <a:t>opleveren</a:t>
            </a:r>
          </a:p>
          <a:p>
            <a:endParaRPr lang="nl-NL" sz="3200" dirty="0"/>
          </a:p>
          <a:p>
            <a:pPr marL="0" indent="0">
              <a:buNone/>
            </a:pPr>
            <a:r>
              <a:rPr lang="nl-NL" sz="3200" dirty="0"/>
              <a:t>Doelmatiger plannen zou eveneens veel impact kunnen hebben</a:t>
            </a:r>
          </a:p>
        </p:txBody>
      </p:sp>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pic>
        <p:nvPicPr>
          <p:cNvPr id="7" name="Afbeelding 6"/>
          <p:cNvPicPr>
            <a:picLocks noChangeAspect="1"/>
          </p:cNvPicPr>
          <p:nvPr/>
        </p:nvPicPr>
        <p:blipFill>
          <a:blip r:embed="rId4"/>
          <a:stretch>
            <a:fillRect/>
          </a:stretch>
        </p:blipFill>
        <p:spPr>
          <a:xfrm>
            <a:off x="85808" y="1312113"/>
            <a:ext cx="5186947" cy="2754383"/>
          </a:xfrm>
          <a:prstGeom prst="rect">
            <a:avLst/>
          </a:prstGeom>
        </p:spPr>
      </p:pic>
      <p:sp>
        <p:nvSpPr>
          <p:cNvPr id="6" name="Rechthoek 5"/>
          <p:cNvSpPr/>
          <p:nvPr/>
        </p:nvSpPr>
        <p:spPr>
          <a:xfrm>
            <a:off x="24631" y="4366638"/>
            <a:ext cx="1450315" cy="830997"/>
          </a:xfrm>
          <a:prstGeom prst="rect">
            <a:avLst/>
          </a:prstGeom>
        </p:spPr>
        <p:txBody>
          <a:bodyPr wrap="square">
            <a:spAutoFit/>
          </a:bodyPr>
          <a:lstStyle/>
          <a:p>
            <a:r>
              <a:rPr lang="nl-NL" sz="1200" dirty="0"/>
              <a:t>Bron: Corona als katalysator voor groenere ziekenhuiszorg</a:t>
            </a:r>
          </a:p>
        </p:txBody>
      </p:sp>
      <p:pic>
        <p:nvPicPr>
          <p:cNvPr id="8" name="Afbeelding 7"/>
          <p:cNvPicPr>
            <a:picLocks noChangeAspect="1"/>
          </p:cNvPicPr>
          <p:nvPr/>
        </p:nvPicPr>
        <p:blipFill>
          <a:blip r:embed="rId5"/>
          <a:stretch>
            <a:fillRect/>
          </a:stretch>
        </p:blipFill>
        <p:spPr>
          <a:xfrm>
            <a:off x="1291528" y="4066496"/>
            <a:ext cx="3981227" cy="2428549"/>
          </a:xfrm>
          <a:prstGeom prst="rect">
            <a:avLst/>
          </a:prstGeom>
        </p:spPr>
      </p:pic>
    </p:spTree>
    <p:extLst>
      <p:ext uri="{BB962C8B-B14F-4D97-AF65-F5344CB8AC3E}">
        <p14:creationId xmlns:p14="http://schemas.microsoft.com/office/powerpoint/2010/main" val="2799101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867292" y="365125"/>
            <a:ext cx="10486508" cy="6396771"/>
          </a:xfrm>
          <a:prstGeom prst="rect">
            <a:avLst/>
          </a:prstGeom>
        </p:spPr>
      </p:pic>
    </p:spTree>
    <p:extLst>
      <p:ext uri="{BB962C8B-B14F-4D97-AF65-F5344CB8AC3E}">
        <p14:creationId xmlns:p14="http://schemas.microsoft.com/office/powerpoint/2010/main" val="2463721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65125"/>
            <a:ext cx="10515600" cy="843473"/>
          </a:xfrm>
          <a:solidFill>
            <a:srgbClr val="FFF6E4"/>
          </a:solidFill>
        </p:spPr>
        <p:txBody>
          <a:bodyPr>
            <a:normAutofit/>
          </a:bodyPr>
          <a:lstStyle/>
          <a:p>
            <a:r>
              <a:rPr lang="nl-NL" sz="3200" b="1" dirty="0" err="1">
                <a:solidFill>
                  <a:schemeClr val="tx1">
                    <a:lumMod val="50000"/>
                    <a:lumOff val="50000"/>
                  </a:schemeClr>
                </a:solidFill>
                <a:latin typeface="Poppins SemiBold" pitchFamily="2" charset="77"/>
                <a:cs typeface="Poppins SemiBold" pitchFamily="2" charset="77"/>
              </a:rPr>
              <a:t>Enquete</a:t>
            </a:r>
            <a:r>
              <a:rPr lang="nl-NL" sz="3200" b="1" dirty="0">
                <a:solidFill>
                  <a:schemeClr val="tx1">
                    <a:lumMod val="50000"/>
                    <a:lumOff val="50000"/>
                  </a:schemeClr>
                </a:solidFill>
                <a:latin typeface="Poppins SemiBold" pitchFamily="2" charset="77"/>
                <a:cs typeface="Poppins SemiBold" pitchFamily="2" charset="77"/>
              </a:rPr>
              <a:t> onder longartsen</a:t>
            </a:r>
            <a:endParaRPr lang="en-US" sz="3200" b="1" dirty="0">
              <a:solidFill>
                <a:schemeClr val="tx1">
                  <a:lumMod val="50000"/>
                  <a:lumOff val="50000"/>
                </a:schemeClr>
              </a:solidFill>
              <a:latin typeface="Poppins SemiBold" pitchFamily="2" charset="77"/>
              <a:cs typeface="Poppins SemiBold" pitchFamily="2" charset="77"/>
            </a:endParaRPr>
          </a:p>
        </p:txBody>
      </p:sp>
      <p:sp>
        <p:nvSpPr>
          <p:cNvPr id="3" name="Tijdelijke aanduiding voor inhoud 2">
            <a:extLst>
              <a:ext uri="{FF2B5EF4-FFF2-40B4-BE49-F238E27FC236}">
                <a16:creationId xmlns:a16="http://schemas.microsoft.com/office/drawing/2014/main" id="{2602ADF5-0ACE-5026-4EF1-77A212C0EF94}"/>
              </a:ext>
            </a:extLst>
          </p:cNvPr>
          <p:cNvSpPr>
            <a:spLocks noGrp="1"/>
          </p:cNvSpPr>
          <p:nvPr>
            <p:ph idx="1"/>
          </p:nvPr>
        </p:nvSpPr>
        <p:spPr/>
        <p:txBody>
          <a:bodyPr>
            <a:normAutofit/>
          </a:bodyPr>
          <a:lstStyle/>
          <a:p>
            <a:pPr marL="0" indent="0">
              <a:buNone/>
            </a:pPr>
            <a:r>
              <a:rPr lang="nl-NL" dirty="0"/>
              <a:t>Uitslagen (n=32)</a:t>
            </a:r>
          </a:p>
          <a:p>
            <a:pPr marL="0" indent="0">
              <a:buNone/>
            </a:pPr>
            <a:endParaRPr lang="nl-NL" dirty="0"/>
          </a:p>
          <a:p>
            <a:r>
              <a:rPr lang="nl-NL" dirty="0"/>
              <a:t>45% komt met de auto</a:t>
            </a:r>
          </a:p>
          <a:p>
            <a:r>
              <a:rPr lang="nl-NL" dirty="0"/>
              <a:t>25% werkt een dagdeel vanuit huis</a:t>
            </a:r>
          </a:p>
          <a:p>
            <a:r>
              <a:rPr lang="nl-NL" dirty="0"/>
              <a:t>Aandeel telefonisch spreekuur</a:t>
            </a:r>
            <a:br>
              <a:rPr lang="nl-NL" dirty="0"/>
            </a:br>
            <a:r>
              <a:rPr lang="nl-NL" dirty="0"/>
              <a:t>0-10%		19%</a:t>
            </a:r>
            <a:br>
              <a:rPr lang="nl-NL" dirty="0"/>
            </a:br>
            <a:r>
              <a:rPr lang="nl-NL" dirty="0"/>
              <a:t>10-20%		38%</a:t>
            </a:r>
            <a:br>
              <a:rPr lang="nl-NL" dirty="0"/>
            </a:br>
            <a:r>
              <a:rPr lang="nl-NL" dirty="0"/>
              <a:t>20-40%		38%</a:t>
            </a:r>
            <a:br>
              <a:rPr lang="nl-NL" dirty="0"/>
            </a:br>
            <a:r>
              <a:rPr lang="nl-NL" dirty="0"/>
              <a:t>&gt;40%		6%</a:t>
            </a:r>
          </a:p>
          <a:p>
            <a:endParaRPr lang="nl-NL" dirty="0"/>
          </a:p>
        </p:txBody>
      </p:sp>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sp>
        <p:nvSpPr>
          <p:cNvPr id="5" name="Rechthoek 4"/>
          <p:cNvSpPr/>
          <p:nvPr/>
        </p:nvSpPr>
        <p:spPr>
          <a:xfrm>
            <a:off x="967153" y="4651131"/>
            <a:ext cx="3490547" cy="817684"/>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700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794325-3143-F9CA-97A0-3AB3EBB1E53C}"/>
              </a:ext>
            </a:extLst>
          </p:cNvPr>
          <p:cNvSpPr>
            <a:spLocks noGrp="1"/>
          </p:cNvSpPr>
          <p:nvPr>
            <p:ph type="title"/>
          </p:nvPr>
        </p:nvSpPr>
        <p:spPr>
          <a:xfrm>
            <a:off x="838200" y="365125"/>
            <a:ext cx="10515600" cy="843473"/>
          </a:xfrm>
          <a:solidFill>
            <a:srgbClr val="FFF6E4"/>
          </a:solidFill>
        </p:spPr>
        <p:txBody>
          <a:bodyPr>
            <a:normAutofit/>
          </a:bodyPr>
          <a:lstStyle/>
          <a:p>
            <a:r>
              <a:rPr lang="nl-NL" sz="3200" b="1" dirty="0">
                <a:solidFill>
                  <a:schemeClr val="tx1">
                    <a:lumMod val="50000"/>
                    <a:lumOff val="50000"/>
                  </a:schemeClr>
                </a:solidFill>
                <a:latin typeface="Poppins SemiBold" pitchFamily="2" charset="77"/>
                <a:cs typeface="Poppins SemiBold" pitchFamily="2" charset="77"/>
              </a:rPr>
              <a:t>Potentie van belspreekuur</a:t>
            </a:r>
            <a:endParaRPr lang="en-US" sz="3200" b="1" dirty="0">
              <a:solidFill>
                <a:schemeClr val="tx1">
                  <a:lumMod val="50000"/>
                  <a:lumOff val="50000"/>
                </a:schemeClr>
              </a:solidFill>
              <a:latin typeface="Poppins SemiBold" pitchFamily="2" charset="77"/>
              <a:cs typeface="Poppins SemiBold" pitchFamily="2" charset="77"/>
            </a:endParaRPr>
          </a:p>
        </p:txBody>
      </p:sp>
      <p:sp>
        <p:nvSpPr>
          <p:cNvPr id="3" name="Tijdelijke aanduiding voor inhoud 2">
            <a:extLst>
              <a:ext uri="{FF2B5EF4-FFF2-40B4-BE49-F238E27FC236}">
                <a16:creationId xmlns:a16="http://schemas.microsoft.com/office/drawing/2014/main" id="{2602ADF5-0ACE-5026-4EF1-77A212C0EF94}"/>
              </a:ext>
            </a:extLst>
          </p:cNvPr>
          <p:cNvSpPr>
            <a:spLocks noGrp="1"/>
          </p:cNvSpPr>
          <p:nvPr>
            <p:ph idx="1"/>
          </p:nvPr>
        </p:nvSpPr>
        <p:spPr/>
        <p:txBody>
          <a:bodyPr>
            <a:normAutofit/>
          </a:bodyPr>
          <a:lstStyle/>
          <a:p>
            <a:pPr marL="0" indent="0">
              <a:buNone/>
            </a:pPr>
            <a:r>
              <a:rPr lang="en-US" sz="2000" dirty="0" err="1"/>
              <a:t>Flinke</a:t>
            </a:r>
            <a:r>
              <a:rPr lang="en-US" sz="2000" dirty="0"/>
              <a:t> </a:t>
            </a:r>
            <a:r>
              <a:rPr lang="en-US" sz="2000" dirty="0" err="1"/>
              <a:t>uitstootbesparing</a:t>
            </a:r>
            <a:r>
              <a:rPr lang="en-US" sz="2000" dirty="0"/>
              <a:t> </a:t>
            </a:r>
            <a:r>
              <a:rPr lang="en-US" sz="2000" dirty="0" err="1"/>
              <a:t>mogelijk</a:t>
            </a:r>
            <a:r>
              <a:rPr lang="en-US" sz="2000" dirty="0"/>
              <a:t> </a:t>
            </a:r>
            <a:r>
              <a:rPr lang="en-US" sz="2000" dirty="0" err="1"/>
              <a:t>bij</a:t>
            </a:r>
            <a:r>
              <a:rPr lang="en-US" sz="2000" dirty="0"/>
              <a:t> </a:t>
            </a:r>
            <a:r>
              <a:rPr lang="en-US" sz="2000" dirty="0" err="1"/>
              <a:t>meer</a:t>
            </a:r>
            <a:r>
              <a:rPr lang="en-US" sz="2000" dirty="0"/>
              <a:t> </a:t>
            </a:r>
            <a:r>
              <a:rPr lang="en-US" sz="2000" dirty="0" err="1"/>
              <a:t>telefonische</a:t>
            </a:r>
            <a:r>
              <a:rPr lang="en-US" sz="2000" dirty="0"/>
              <a:t> </a:t>
            </a:r>
            <a:r>
              <a:rPr lang="en-US" sz="2000" dirty="0" err="1"/>
              <a:t>consulten</a:t>
            </a:r>
            <a:endParaRPr lang="en-US" sz="2000" dirty="0"/>
          </a:p>
          <a:p>
            <a:pPr marL="0" indent="0">
              <a:buNone/>
            </a:pPr>
            <a:r>
              <a:rPr lang="en-US" sz="2000" dirty="0"/>
              <a:t>Het </a:t>
            </a:r>
            <a:r>
              <a:rPr lang="en-US" sz="2000" dirty="0" err="1"/>
              <a:t>adagium</a:t>
            </a:r>
            <a:r>
              <a:rPr lang="en-US" sz="2000" dirty="0"/>
              <a:t> </a:t>
            </a:r>
            <a:r>
              <a:rPr lang="en-US" sz="2000" dirty="0" err="1"/>
              <a:t>voor</a:t>
            </a:r>
            <a:r>
              <a:rPr lang="en-US" sz="2000" dirty="0"/>
              <a:t> </a:t>
            </a:r>
            <a:r>
              <a:rPr lang="en-US" sz="2000" dirty="0" err="1"/>
              <a:t>poliklinisch</a:t>
            </a:r>
            <a:r>
              <a:rPr lang="en-US" sz="2000" dirty="0"/>
              <a:t> contact met </a:t>
            </a:r>
            <a:r>
              <a:rPr lang="en-US" sz="2000" dirty="0" err="1"/>
              <a:t>een</a:t>
            </a:r>
            <a:r>
              <a:rPr lang="en-US" sz="2000" dirty="0"/>
              <a:t> </a:t>
            </a:r>
            <a:r>
              <a:rPr lang="en-US" sz="2000" dirty="0" err="1"/>
              <a:t>longpatiënt</a:t>
            </a:r>
            <a:r>
              <a:rPr lang="en-US" sz="2000" dirty="0"/>
              <a:t>:</a:t>
            </a:r>
          </a:p>
          <a:p>
            <a:pPr marL="0" indent="0">
              <a:buNone/>
            </a:pPr>
            <a:r>
              <a:rPr lang="en-US" dirty="0"/>
              <a:t>	</a:t>
            </a:r>
          </a:p>
          <a:p>
            <a:pPr marL="0" indent="0">
              <a:buNone/>
            </a:pPr>
            <a:r>
              <a:rPr lang="en-US" dirty="0"/>
              <a:t>	</a:t>
            </a:r>
            <a:r>
              <a:rPr lang="en-US" sz="3900" dirty="0"/>
              <a:t>De </a:t>
            </a:r>
            <a:r>
              <a:rPr lang="en-US" sz="3900" dirty="0" err="1"/>
              <a:t>standaard</a:t>
            </a:r>
            <a:r>
              <a:rPr lang="en-US" sz="3900" dirty="0"/>
              <a:t> is </a:t>
            </a:r>
            <a:r>
              <a:rPr lang="en-US" sz="3900" b="1" dirty="0" err="1"/>
              <a:t>telefonisch</a:t>
            </a:r>
            <a:r>
              <a:rPr lang="en-US" sz="3900" b="1" dirty="0"/>
              <a:t> </a:t>
            </a:r>
            <a:r>
              <a:rPr lang="en-US" sz="3900" dirty="0"/>
              <a:t>contact</a:t>
            </a:r>
            <a:r>
              <a:rPr lang="en-US" sz="3900" b="1" dirty="0"/>
              <a:t> </a:t>
            </a:r>
            <a:r>
              <a:rPr lang="en-US" sz="3900" dirty="0"/>
              <a:t> </a:t>
            </a:r>
          </a:p>
          <a:p>
            <a:pPr marL="0" indent="0">
              <a:buNone/>
            </a:pPr>
            <a:endParaRPr lang="en-US" dirty="0"/>
          </a:p>
          <a:p>
            <a:pPr marL="0" indent="0">
              <a:buNone/>
            </a:pPr>
            <a:r>
              <a:rPr lang="en-US" dirty="0"/>
              <a:t>	</a:t>
            </a:r>
          </a:p>
          <a:p>
            <a:pPr marL="0" indent="0">
              <a:buNone/>
            </a:pPr>
            <a:r>
              <a:rPr lang="en-US" dirty="0"/>
              <a:t>			</a:t>
            </a:r>
            <a:br>
              <a:rPr lang="en-US" dirty="0"/>
            </a:br>
            <a:endParaRPr lang="nl-NL" dirty="0"/>
          </a:p>
        </p:txBody>
      </p:sp>
      <p:pic>
        <p:nvPicPr>
          <p:cNvPr id="2" name="Afbeelding 1" descr="Afbeelding met cirkel, Graphics, ontwerp&#10;&#10;Automatisch gegenereerde beschrijving">
            <a:extLst>
              <a:ext uri="{FF2B5EF4-FFF2-40B4-BE49-F238E27FC236}">
                <a16:creationId xmlns:a16="http://schemas.microsoft.com/office/drawing/2014/main" id="{9D74A810-F350-5C0C-5833-795F04C74CF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9011" y="6013483"/>
            <a:ext cx="589023" cy="589023"/>
          </a:xfrm>
          <a:prstGeom prst="rect">
            <a:avLst/>
          </a:prstGeom>
        </p:spPr>
      </p:pic>
      <p:sp>
        <p:nvSpPr>
          <p:cNvPr id="4" name="Tekstvak 3">
            <a:extLst>
              <a:ext uri="{FF2B5EF4-FFF2-40B4-BE49-F238E27FC236}">
                <a16:creationId xmlns:a16="http://schemas.microsoft.com/office/drawing/2014/main" id="{1306BC4D-C357-932B-0C2E-9C2BA5784435}"/>
              </a:ext>
            </a:extLst>
          </p:cNvPr>
          <p:cNvSpPr txBox="1"/>
          <p:nvPr/>
        </p:nvSpPr>
        <p:spPr>
          <a:xfrm>
            <a:off x="8819690" y="6207579"/>
            <a:ext cx="2361102" cy="276999"/>
          </a:xfrm>
          <a:prstGeom prst="rect">
            <a:avLst/>
          </a:prstGeom>
          <a:noFill/>
        </p:spPr>
        <p:txBody>
          <a:bodyPr wrap="square" rtlCol="0">
            <a:spAutoFit/>
          </a:bodyPr>
          <a:lstStyle/>
          <a:p>
            <a:r>
              <a:rPr lang="nl-NL" sz="1200" dirty="0">
                <a:solidFill>
                  <a:schemeClr val="tx1">
                    <a:lumMod val="85000"/>
                    <a:lumOff val="15000"/>
                  </a:schemeClr>
                </a:solidFill>
                <a:latin typeface="Poppins ExtraLight" panose="00000300000000000000" pitchFamily="2" charset="0"/>
                <a:cs typeface="Poppins ExtraLight" panose="00000300000000000000" pitchFamily="2" charset="0"/>
              </a:rPr>
              <a:t>NVALT – De groene longarts</a:t>
            </a:r>
          </a:p>
        </p:txBody>
      </p:sp>
    </p:spTree>
    <p:extLst>
      <p:ext uri="{BB962C8B-B14F-4D97-AF65-F5344CB8AC3E}">
        <p14:creationId xmlns:p14="http://schemas.microsoft.com/office/powerpoint/2010/main" val="249975456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c695fc3-dc4f-45db-a682-9cc26169e411" xsi:nil="true"/>
    <lcf76f155ced4ddcb4097134ff3c332f xmlns="c3057601-4574-44bb-8cd2-b1682b7ad39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14EBEF0054B346B6909B65D6A227DE" ma:contentTypeVersion="18" ma:contentTypeDescription="Een nieuw document maken." ma:contentTypeScope="" ma:versionID="1f09761708c3d67ed027602637fff7b2">
  <xsd:schema xmlns:xsd="http://www.w3.org/2001/XMLSchema" xmlns:xs="http://www.w3.org/2001/XMLSchema" xmlns:p="http://schemas.microsoft.com/office/2006/metadata/properties" xmlns:ns2="c3057601-4574-44bb-8cd2-b1682b7ad399" xmlns:ns3="cc695fc3-dc4f-45db-a682-9cc26169e411" targetNamespace="http://schemas.microsoft.com/office/2006/metadata/properties" ma:root="true" ma:fieldsID="c68344cb79e2ce8ca0972630f04f7178" ns2:_="" ns3:_="">
    <xsd:import namespace="c3057601-4574-44bb-8cd2-b1682b7ad399"/>
    <xsd:import namespace="cc695fc3-dc4f-45db-a682-9cc26169e4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057601-4574-44bb-8cd2-b1682b7ad3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4f78df97-9721-4cb8-b3dc-94eae817a8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695fc3-dc4f-45db-a682-9cc26169e411"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9e63dfca-ed07-487e-bca1-3a71abc94026}" ma:internalName="TaxCatchAll" ma:showField="CatchAllData" ma:web="cc695fc3-dc4f-45db-a682-9cc26169e4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6743CD-0E6A-49E6-A716-F5AF818C58B3}">
  <ds:schemaRefs>
    <ds:schemaRef ds:uri="http://schemas.microsoft.com/office/infopath/2007/PartnerControls"/>
    <ds:schemaRef ds:uri="http://purl.org/dc/elements/1.1/"/>
    <ds:schemaRef ds:uri="http://schemas.microsoft.com/office/2006/metadata/properties"/>
    <ds:schemaRef ds:uri="c3057601-4574-44bb-8cd2-b1682b7ad399"/>
    <ds:schemaRef ds:uri="http://purl.org/dc/terms/"/>
    <ds:schemaRef ds:uri="http://schemas.openxmlformats.org/package/2006/metadata/core-properties"/>
    <ds:schemaRef ds:uri="http://schemas.microsoft.com/office/2006/documentManagement/types"/>
    <ds:schemaRef ds:uri="cc695fc3-dc4f-45db-a682-9cc26169e411"/>
    <ds:schemaRef ds:uri="http://www.w3.org/XML/1998/namespace"/>
    <ds:schemaRef ds:uri="http://purl.org/dc/dcmitype/"/>
  </ds:schemaRefs>
</ds:datastoreItem>
</file>

<file path=customXml/itemProps2.xml><?xml version="1.0" encoding="utf-8"?>
<ds:datastoreItem xmlns:ds="http://schemas.openxmlformats.org/officeDocument/2006/customXml" ds:itemID="{8E4B0629-CD21-487A-9F06-C79627A1296B}"/>
</file>

<file path=customXml/itemProps3.xml><?xml version="1.0" encoding="utf-8"?>
<ds:datastoreItem xmlns:ds="http://schemas.openxmlformats.org/officeDocument/2006/customXml" ds:itemID="{EC6A01E3-3B79-4523-B60D-3651F60199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1716</TotalTime>
  <Words>1469</Words>
  <Application>Microsoft Office PowerPoint</Application>
  <PresentationFormat>Breedbeeld</PresentationFormat>
  <Paragraphs>245</Paragraphs>
  <Slides>22</Slides>
  <Notes>7</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22</vt:i4>
      </vt:variant>
    </vt:vector>
  </HeadingPairs>
  <TitlesOfParts>
    <vt:vector size="29" baseType="lpstr">
      <vt:lpstr>Arial</vt:lpstr>
      <vt:lpstr>Calibri</vt:lpstr>
      <vt:lpstr>Calibri Light</vt:lpstr>
      <vt:lpstr>Poppins ExtraLight</vt:lpstr>
      <vt:lpstr>Poppins SemiBold</vt:lpstr>
      <vt:lpstr>Kantoorthema</vt:lpstr>
      <vt:lpstr>1_Kantoorthema</vt:lpstr>
      <vt:lpstr>Minder reizen, schonere zorg</vt:lpstr>
      <vt:lpstr>Inhoud</vt:lpstr>
      <vt:lpstr>Stellingen eens/oneens</vt:lpstr>
      <vt:lpstr>Stellingen eens/oneens</vt:lpstr>
      <vt:lpstr>Achtergrondinformatie</vt:lpstr>
      <vt:lpstr>Achtergrondinformatie</vt:lpstr>
      <vt:lpstr>PowerPoint-presentatie</vt:lpstr>
      <vt:lpstr>Enquete onder longartsen</vt:lpstr>
      <vt:lpstr>Potentie van belspreekuur</vt:lpstr>
      <vt:lpstr>Potentie van belspreekuur</vt:lpstr>
      <vt:lpstr>Potentie van belspreekuur</vt:lpstr>
      <vt:lpstr>Potentie van belspreekuur</vt:lpstr>
      <vt:lpstr>Thuisbelspreekuur Longarts belt vanuit eigen huis patienten op</vt:lpstr>
      <vt:lpstr>Patiëntenperspectief </vt:lpstr>
      <vt:lpstr>Standaard een (thuis)belspreekuur?</vt:lpstr>
      <vt:lpstr>Declarabele zorg</vt:lpstr>
      <vt:lpstr>Niet-declarabele zorg op afstand</vt:lpstr>
      <vt:lpstr>Voorbeelden statusvoering</vt:lpstr>
      <vt:lpstr>Impact reisbewegingen congresbezoek? </vt:lpstr>
      <vt:lpstr>CO2-uitstoot </vt:lpstr>
      <vt:lpstr>Discussie CO2-uitstoot congres</vt:lpstr>
      <vt:lpstr>Take home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Algemene Ledenvergadering</dc:title>
  <dc:creator>Moniek Elsendoorn</dc:creator>
  <cp:lastModifiedBy>Wilma Vlug</cp:lastModifiedBy>
  <cp:revision>81</cp:revision>
  <dcterms:created xsi:type="dcterms:W3CDTF">2023-09-18T09:04:22Z</dcterms:created>
  <dcterms:modified xsi:type="dcterms:W3CDTF">2025-01-08T10:41:11Z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0x010100A714EBEF0054B346B6909B65D6A227DE</vt:lpwstr>
  </property>
  <property fmtid="{D5CDD505-2E9C-101B-9397-08002B2CF9AE}" pid="3" name="MediaServiceImageTags">
    <vt:lpwstr/>
  </property>
</Properties>
</file>